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Lst>
  <p:sldSz cy="10440000" cx="7560000"/>
  <p:notesSz cx="6858000" cy="9144000"/>
  <p:embeddedFontLst>
    <p:embeddedFont>
      <p:font typeface="Roboto"/>
      <p:regular r:id="rId10"/>
      <p:bold r:id="rId11"/>
      <p:italic r:id="rId12"/>
      <p:boldItalic r:id="rId13"/>
    </p:embeddedFont>
    <p:embeddedFont>
      <p:font typeface="Barlow"/>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42">
          <p15:clr>
            <a:srgbClr val="747775"/>
          </p15:clr>
        </p15:guide>
        <p15:guide id="3" pos="4490">
          <p15:clr>
            <a:srgbClr val="747775"/>
          </p15:clr>
        </p15:guide>
        <p15:guide id="4" pos="483">
          <p15:clr>
            <a:srgbClr val="747775"/>
          </p15:clr>
        </p15:guide>
        <p15:guide id="5" orient="horz" pos="480">
          <p15:clr>
            <a:srgbClr val="747775"/>
          </p15:clr>
        </p15:guide>
        <p15:guide id="6" orient="horz" pos="6096">
          <p15:clr>
            <a:srgbClr val="747775"/>
          </p15:clr>
        </p15:guide>
      </p15:sldGuideLst>
    </p:ext>
    <p:ext uri="GoogleSlidesCustomDataVersion2">
      <go:slidesCustomData xmlns:go="http://customooxmlschemas.google.com/" r:id="rId18" roundtripDataSignature="AMtx7mjXakwlqhA3YtdSM4AeyvAwcRXz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42"/>
        <p:guide pos="4490"/>
        <p:guide pos="483"/>
        <p:guide pos="480" orient="horz"/>
        <p:guide pos="6096"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bold.fntdata"/><Relationship Id="rId10" Type="http://schemas.openxmlformats.org/officeDocument/2006/relationships/font" Target="fonts/Roboto-regular.fntdata"/><Relationship Id="rId13" Type="http://schemas.openxmlformats.org/officeDocument/2006/relationships/font" Target="fonts/Roboto-boldItalic.fntdata"/><Relationship Id="rId12"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Barlow-bold.fntdata"/><Relationship Id="rId14" Type="http://schemas.openxmlformats.org/officeDocument/2006/relationships/font" Target="fonts/Barlow-regular.fntdata"/><Relationship Id="rId17" Type="http://schemas.openxmlformats.org/officeDocument/2006/relationships/font" Target="fonts/Barlow-boldItalic.fntdata"/><Relationship Id="rId16" Type="http://schemas.openxmlformats.org/officeDocument/2006/relationships/font" Target="fonts/Barlow-italic.fntdata"/><Relationship Id="rId5" Type="http://schemas.openxmlformats.org/officeDocument/2006/relationships/notesMaster" Target="notesMasters/notesMaster1.xml"/><Relationship Id="rId6" Type="http://schemas.openxmlformats.org/officeDocument/2006/relationships/slide" Target="slides/slide1.xml"/><Relationship Id="rId18"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54"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4: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6"/>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6"/>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 name="Shape 45"/>
        <p:cNvGrpSpPr/>
        <p:nvPr/>
      </p:nvGrpSpPr>
      <p:grpSpPr>
        <a:xfrm>
          <a:off x="0" y="0"/>
          <a:ext cx="0" cy="0"/>
          <a:chOff x="0" y="0"/>
          <a:chExt cx="0" cy="0"/>
        </a:xfrm>
      </p:grpSpPr>
      <p:sp>
        <p:nvSpPr>
          <p:cNvPr id="46" name="Google Shape;46;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7" name="Google Shape;47;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8" name="Shape 48"/>
        <p:cNvGrpSpPr/>
        <p:nvPr/>
      </p:nvGrpSpPr>
      <p:grpSpPr>
        <a:xfrm>
          <a:off x="0" y="0"/>
          <a:ext cx="0" cy="0"/>
          <a:chOff x="0" y="0"/>
          <a:chExt cx="0" cy="0"/>
        </a:xfrm>
      </p:grpSpPr>
      <p:sp>
        <p:nvSpPr>
          <p:cNvPr id="49" name="Google Shape;49;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0" name="Google Shape;50;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1" name="Google Shape;51;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1">
  <p:cSld name="TITLE_AND_BODY_1">
    <p:spTree>
      <p:nvGrpSpPr>
        <p:cNvPr id="13" name="Shape 13"/>
        <p:cNvGrpSpPr/>
        <p:nvPr/>
      </p:nvGrpSpPr>
      <p:grpSpPr>
        <a:xfrm>
          <a:off x="0" y="0"/>
          <a:ext cx="0" cy="0"/>
          <a:chOff x="0" y="0"/>
          <a:chExt cx="0" cy="0"/>
        </a:xfrm>
      </p:grpSpPr>
      <p:sp>
        <p:nvSpPr>
          <p:cNvPr id="14" name="Google Shape;14;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7"/>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6" name="Google Shape;16;p7"/>
          <p:cNvSpPr/>
          <p:nvPr/>
        </p:nvSpPr>
        <p:spPr>
          <a:xfrm>
            <a:off x="67056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type="secHead">
  <p:cSld name="SECTION_HEADER">
    <p:spTree>
      <p:nvGrpSpPr>
        <p:cNvPr id="17" name="Shape 17"/>
        <p:cNvGrpSpPr/>
        <p:nvPr/>
      </p:nvGrpSpPr>
      <p:grpSpPr>
        <a:xfrm>
          <a:off x="0" y="0"/>
          <a:ext cx="0" cy="0"/>
          <a:chOff x="0" y="0"/>
          <a:chExt cx="0" cy="0"/>
        </a:xfrm>
      </p:grpSpPr>
      <p:sp>
        <p:nvSpPr>
          <p:cNvPr id="18" name="Google Shape;18;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9" name="Google Shape;19;p8"/>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20" name="Google Shape;20;p8"/>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type="tx">
  <p:cSld name="TITLE_AND_BODY">
    <p:spTree>
      <p:nvGrpSpPr>
        <p:cNvPr id="21" name="Shape 21"/>
        <p:cNvGrpSpPr/>
        <p:nvPr/>
      </p:nvGrpSpPr>
      <p:grpSpPr>
        <a:xfrm>
          <a:off x="0" y="0"/>
          <a:ext cx="0" cy="0"/>
          <a:chOff x="0" y="0"/>
          <a:chExt cx="0" cy="0"/>
        </a:xfrm>
      </p:grpSpPr>
      <p:sp>
        <p:nvSpPr>
          <p:cNvPr id="22" name="Google Shape;22;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23" name="Google Shape;23;p9"/>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 name="Google Shape;26;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8" name="Google Shape;28;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4" name="Google Shape;34;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5" name="Google Shape;35;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 name="Shape 36"/>
        <p:cNvGrpSpPr/>
        <p:nvPr/>
      </p:nvGrpSpPr>
      <p:grpSpPr>
        <a:xfrm>
          <a:off x="0" y="0"/>
          <a:ext cx="0" cy="0"/>
          <a:chOff x="0" y="0"/>
          <a:chExt cx="0" cy="0"/>
        </a:xfrm>
      </p:grpSpPr>
      <p:sp>
        <p:nvSpPr>
          <p:cNvPr id="37" name="Google Shape;37;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8" name="Google Shape;38;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2" name="Google Shape;42;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3" name="Google Shape;43;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4" name="Google Shape;44;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5"/>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5"/>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
          <p:cNvSpPr/>
          <p:nvPr/>
        </p:nvSpPr>
        <p:spPr>
          <a:xfrm>
            <a:off x="0" y="0"/>
            <a:ext cx="7668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
          <p:cNvSpPr txBox="1"/>
          <p:nvPr/>
        </p:nvSpPr>
        <p:spPr>
          <a:xfrm rot="-5400184">
            <a:off x="-2412247"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sp>
        <p:nvSpPr>
          <p:cNvPr id="60" name="Google Shape;60;p1"/>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61" name="Google Shape;61;p1"/>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Découvrir l’assistant vocal Google</a:t>
            </a:r>
            <a:endParaRPr b="1" i="0" sz="2500" u="none" cap="none" strike="noStrike">
              <a:solidFill>
                <a:srgbClr val="6EBEEB"/>
              </a:solidFill>
              <a:latin typeface="Arial"/>
              <a:ea typeface="Arial"/>
              <a:cs typeface="Arial"/>
              <a:sym typeface="Arial"/>
            </a:endParaRPr>
          </a:p>
        </p:txBody>
      </p:sp>
      <p:sp>
        <p:nvSpPr>
          <p:cNvPr id="62" name="Google Shape;62;p1"/>
          <p:cNvSpPr/>
          <p:nvPr/>
        </p:nvSpPr>
        <p:spPr>
          <a:xfrm>
            <a:off x="1108200"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3" name="Google Shape;63;p1"/>
          <p:cNvSpPr/>
          <p:nvPr/>
        </p:nvSpPr>
        <p:spPr>
          <a:xfrm>
            <a:off x="2683231"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4" name="Google Shape;64;p1"/>
          <p:cNvSpPr/>
          <p:nvPr/>
        </p:nvSpPr>
        <p:spPr>
          <a:xfrm>
            <a:off x="4258262" y="1174432"/>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p:nvPr/>
        </p:nvSpPr>
        <p:spPr>
          <a:xfrm>
            <a:off x="5833293" y="1164907"/>
            <a:ext cx="1442100" cy="1398300"/>
          </a:xfrm>
          <a:prstGeom prst="rect">
            <a:avLst/>
          </a:prstGeom>
          <a:noFill/>
          <a:ln cap="flat" cmpd="sng" w="38100">
            <a:solidFill>
              <a:srgbClr val="6EBEE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
          <p:cNvSpPr txBox="1"/>
          <p:nvPr/>
        </p:nvSpPr>
        <p:spPr>
          <a:xfrm>
            <a:off x="3084400" y="2227775"/>
            <a:ext cx="6969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a:t>
            </a:r>
            <a:endParaRPr b="1" i="0" sz="1000" u="none" cap="none" strike="noStrike">
              <a:solidFill>
                <a:srgbClr val="213A8E"/>
              </a:solidFill>
              <a:latin typeface="Arial"/>
              <a:ea typeface="Arial"/>
              <a:cs typeface="Arial"/>
              <a:sym typeface="Arial"/>
            </a:endParaRPr>
          </a:p>
        </p:txBody>
      </p:sp>
      <p:pic>
        <p:nvPicPr>
          <p:cNvPr id="67" name="Google Shape;67;p1"/>
          <p:cNvPicPr preferRelativeResize="0"/>
          <p:nvPr/>
        </p:nvPicPr>
        <p:blipFill rotWithShape="1">
          <a:blip r:embed="rId3">
            <a:alphaModFix/>
          </a:blip>
          <a:srcRect b="0" l="0" r="0" t="0"/>
          <a:stretch/>
        </p:blipFill>
        <p:spPr>
          <a:xfrm>
            <a:off x="2895075" y="1174412"/>
            <a:ext cx="1089225" cy="1089225"/>
          </a:xfrm>
          <a:prstGeom prst="rect">
            <a:avLst/>
          </a:prstGeom>
          <a:noFill/>
          <a:ln>
            <a:noFill/>
          </a:ln>
        </p:spPr>
      </p:pic>
      <p:grpSp>
        <p:nvGrpSpPr>
          <p:cNvPr id="68" name="Google Shape;68;p1"/>
          <p:cNvGrpSpPr/>
          <p:nvPr/>
        </p:nvGrpSpPr>
        <p:grpSpPr>
          <a:xfrm>
            <a:off x="4589789" y="1304474"/>
            <a:ext cx="820008" cy="878061"/>
            <a:chOff x="1674750" y="3254050"/>
            <a:chExt cx="294575" cy="295375"/>
          </a:xfrm>
        </p:grpSpPr>
        <p:sp>
          <p:nvSpPr>
            <p:cNvPr id="69" name="Google Shape;69;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2" name="Google Shape;72;p1"/>
          <p:cNvSpPr txBox="1"/>
          <p:nvPr/>
        </p:nvSpPr>
        <p:spPr>
          <a:xfrm>
            <a:off x="4319675" y="2208713"/>
            <a:ext cx="1427400" cy="337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50 min maximum</a:t>
            </a:r>
            <a:endParaRPr b="1" i="0" sz="1000" u="none" cap="none" strike="noStrike">
              <a:solidFill>
                <a:srgbClr val="213A8E"/>
              </a:solidFill>
              <a:latin typeface="Arial"/>
              <a:ea typeface="Arial"/>
              <a:cs typeface="Arial"/>
              <a:sym typeface="Arial"/>
            </a:endParaRPr>
          </a:p>
        </p:txBody>
      </p:sp>
      <p:sp>
        <p:nvSpPr>
          <p:cNvPr id="73" name="Google Shape;73;p1"/>
          <p:cNvSpPr txBox="1"/>
          <p:nvPr/>
        </p:nvSpPr>
        <p:spPr>
          <a:xfrm>
            <a:off x="3071700" y="2037000"/>
            <a:ext cx="7488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213A8E"/>
                </a:solidFill>
                <a:latin typeface="Arial"/>
                <a:ea typeface="Arial"/>
                <a:cs typeface="Arial"/>
                <a:sym typeface="Arial"/>
              </a:rPr>
              <a:t>6 max</a:t>
            </a:r>
            <a:endParaRPr b="1" i="0" sz="1400" u="none" cap="none" strike="noStrike">
              <a:solidFill>
                <a:srgbClr val="213A8E"/>
              </a:solidFill>
              <a:latin typeface="Arial"/>
              <a:ea typeface="Arial"/>
              <a:cs typeface="Arial"/>
              <a:sym typeface="Arial"/>
            </a:endParaRPr>
          </a:p>
        </p:txBody>
      </p:sp>
      <p:sp>
        <p:nvSpPr>
          <p:cNvPr id="74" name="Google Shape;74;p1"/>
          <p:cNvSpPr txBox="1"/>
          <p:nvPr/>
        </p:nvSpPr>
        <p:spPr>
          <a:xfrm>
            <a:off x="1078100" y="4570835"/>
            <a:ext cx="60006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Mettre en marche (réveiller) l’assistant vocal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Utiliser l’assistant vocal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des usages fonctionnels</a:t>
            </a:r>
            <a:endParaRPr b="0" i="0" sz="1100" u="none" cap="none" strike="noStrike">
              <a:solidFill>
                <a:srgbClr val="213A8E"/>
              </a:solidFill>
              <a:latin typeface="Arial"/>
              <a:ea typeface="Arial"/>
              <a:cs typeface="Arial"/>
              <a:sym typeface="Arial"/>
            </a:endParaRPr>
          </a:p>
        </p:txBody>
      </p:sp>
      <p:sp>
        <p:nvSpPr>
          <p:cNvPr id="75" name="Google Shape;75;p1"/>
          <p:cNvSpPr txBox="1"/>
          <p:nvPr/>
        </p:nvSpPr>
        <p:spPr>
          <a:xfrm>
            <a:off x="1078100" y="2964775"/>
            <a:ext cx="6167100" cy="1600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OK Google est un assistant vocal, c’est à dire un programme qui exécute des tâches sur le smartphone grâce au son de la voix.  Si les assistants vocaux compensent les difficultés de lecture/écriture, ils nécessitent cependant des compétences de verbalisation et une élocution verbale  maîtrisée. Google travaille depuis quelques années à ce que ses outils d’accessibilité prennent en considération les troubles de la parole et, à ce jour, semble la solution d'assistance vocale la plus efficace.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Voir fiche outils Assistant Vocal : </a:t>
            </a:r>
            <a:r>
              <a:rPr b="0" i="0" lang="fr" sz="1100" cap="none" strike="noStrike">
                <a:solidFill>
                  <a:srgbClr val="213A8E"/>
                </a:solidFill>
                <a:latin typeface="Arial"/>
                <a:ea typeface="Arial"/>
                <a:cs typeface="Arial"/>
                <a:sym typeface="Arial"/>
              </a:rPr>
              <a:t>Assistant vocal - guide outils</a:t>
            </a:r>
            <a:r>
              <a:rPr b="0" i="0" lang="fr" sz="1100" u="none" cap="none" strike="noStrike">
                <a:solidFill>
                  <a:srgbClr val="213A8E"/>
                </a:solidFill>
                <a:latin typeface="Arial"/>
                <a:ea typeface="Arial"/>
                <a:cs typeface="Arial"/>
                <a:sym typeface="Arial"/>
              </a:rPr>
              <a:t>	</a:t>
            </a:r>
            <a:endParaRPr b="0" i="0" sz="1100" u="none" cap="none" strike="noStrike">
              <a:solidFill>
                <a:srgbClr val="213A8E"/>
              </a:solidFill>
              <a:latin typeface="Arial"/>
              <a:ea typeface="Arial"/>
              <a:cs typeface="Arial"/>
              <a:sym typeface="Arial"/>
            </a:endParaRPr>
          </a:p>
        </p:txBody>
      </p:sp>
      <p:sp>
        <p:nvSpPr>
          <p:cNvPr id="76" name="Google Shape;76;p1"/>
          <p:cNvSpPr txBox="1"/>
          <p:nvPr/>
        </p:nvSpPr>
        <p:spPr>
          <a:xfrm>
            <a:off x="1078100" y="5516595"/>
            <a:ext cx="59172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Supports papiers à distribuer</a:t>
            </a:r>
            <a:endParaRPr b="0" i="0" sz="1100" u="none" cap="none" strike="noStrike">
              <a:solidFill>
                <a:srgbClr val="213A8E"/>
              </a:solidFill>
              <a:latin typeface="Arial"/>
              <a:ea typeface="Arial"/>
              <a:cs typeface="Arial"/>
              <a:sym typeface="Arial"/>
            </a:endParaRPr>
          </a:p>
        </p:txBody>
      </p:sp>
      <p:sp>
        <p:nvSpPr>
          <p:cNvPr id="77" name="Google Shape;77;p1"/>
          <p:cNvSpPr txBox="1"/>
          <p:nvPr/>
        </p:nvSpPr>
        <p:spPr>
          <a:xfrm>
            <a:off x="1078100" y="6521455"/>
            <a:ext cx="58386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compte google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Allumer et éteindre son smartphone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Appuyer sur une zone précise de l’écran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Verbaliser</a:t>
            </a:r>
            <a:endParaRPr b="0" i="0" sz="1100" u="none" cap="none" strike="noStrike">
              <a:solidFill>
                <a:srgbClr val="213A8E"/>
              </a:solidFill>
              <a:latin typeface="Arial"/>
              <a:ea typeface="Arial"/>
              <a:cs typeface="Arial"/>
              <a:sym typeface="Arial"/>
            </a:endParaRPr>
          </a:p>
        </p:txBody>
      </p:sp>
      <p:sp>
        <p:nvSpPr>
          <p:cNvPr id="78" name="Google Shape;78;p1"/>
          <p:cNvSpPr txBox="1"/>
          <p:nvPr/>
        </p:nvSpPr>
        <p:spPr>
          <a:xfrm>
            <a:off x="1078100" y="7865015"/>
            <a:ext cx="6000600" cy="110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 </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cap="none" strike="noStrike">
                <a:solidFill>
                  <a:srgbClr val="6EBEEB"/>
                </a:solidFill>
              </a:rPr>
              <a:t>Assistant vocal Google 2 - Poster à imprimer</a:t>
            </a:r>
            <a:r>
              <a:rPr b="1" i="0" lang="fr" sz="1100" u="none" cap="none" strike="noStrike">
                <a:solidFill>
                  <a:srgbClr val="6EBEEB"/>
                </a:solidFill>
              </a:rPr>
              <a:t>	</a:t>
            </a:r>
            <a:endParaRPr b="1" i="0" sz="1100" u="none" cap="none" strike="noStrike">
              <a:solidFill>
                <a:srgbClr val="6EBEEB"/>
              </a:solidFill>
            </a:endParaRPr>
          </a:p>
          <a:p>
            <a:pPr indent="0" lvl="0" marL="0" marR="0" rtl="0" algn="l">
              <a:lnSpc>
                <a:spcPct val="115000"/>
              </a:lnSpc>
              <a:spcBef>
                <a:spcPts val="0"/>
              </a:spcBef>
              <a:spcAft>
                <a:spcPts val="0"/>
              </a:spcAft>
              <a:buClr>
                <a:srgbClr val="000000"/>
              </a:buClr>
              <a:buSzPts val="1100"/>
              <a:buFont typeface="Arial"/>
              <a:buNone/>
            </a:pPr>
            <a:r>
              <a:rPr b="1" i="0" lang="fr" sz="1100" cap="none" strike="noStrike">
                <a:solidFill>
                  <a:srgbClr val="6EBEEB"/>
                </a:solidFill>
              </a:rPr>
              <a:t>Assistant vocal Google 2 - mémo</a:t>
            </a:r>
            <a:endParaRPr b="1" i="0" sz="1100" u="none" cap="none" strike="noStrike">
              <a:solidFill>
                <a:srgbClr val="6EBEEB"/>
              </a:solidFill>
            </a:endParaRPr>
          </a:p>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6EBEEB"/>
              </a:solidFill>
              <a:latin typeface="Arial"/>
              <a:ea typeface="Arial"/>
              <a:cs typeface="Arial"/>
              <a:sym typeface="Arial"/>
            </a:endParaRPr>
          </a:p>
        </p:txBody>
      </p:sp>
      <p:grpSp>
        <p:nvGrpSpPr>
          <p:cNvPr id="79" name="Google Shape;79;p1"/>
          <p:cNvGrpSpPr/>
          <p:nvPr/>
        </p:nvGrpSpPr>
        <p:grpSpPr>
          <a:xfrm>
            <a:off x="5939325" y="1230675"/>
            <a:ext cx="1226479" cy="1189538"/>
            <a:chOff x="6156376" y="353630"/>
            <a:chExt cx="894000" cy="1007400"/>
          </a:xfrm>
        </p:grpSpPr>
        <p:sp>
          <p:nvSpPr>
            <p:cNvPr id="80" name="Google Shape;80;p1"/>
            <p:cNvSpPr/>
            <p:nvPr/>
          </p:nvSpPr>
          <p:spPr>
            <a:xfrm>
              <a:off x="6156376" y="353630"/>
              <a:ext cx="894000" cy="1007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1"/>
            <p:cNvSpPr/>
            <p:nvPr/>
          </p:nvSpPr>
          <p:spPr>
            <a:xfrm>
              <a:off x="6248004" y="4069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2" name="Google Shape;82;p1"/>
            <p:cNvSpPr/>
            <p:nvPr/>
          </p:nvSpPr>
          <p:spPr>
            <a:xfrm>
              <a:off x="6248004" y="6215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3" name="Google Shape;83;p1"/>
            <p:cNvSpPr/>
            <p:nvPr/>
          </p:nvSpPr>
          <p:spPr>
            <a:xfrm>
              <a:off x="6248004" y="8360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4" name="Google Shape;84;p1"/>
            <p:cNvSpPr/>
            <p:nvPr/>
          </p:nvSpPr>
          <p:spPr>
            <a:xfrm>
              <a:off x="6248004" y="109217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sp>
        <p:nvSpPr>
          <p:cNvPr id="85" name="Google Shape;85;p1"/>
          <p:cNvSpPr/>
          <p:nvPr/>
        </p:nvSpPr>
        <p:spPr>
          <a:xfrm>
            <a:off x="6346016" y="1293690"/>
            <a:ext cx="258978" cy="244509"/>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86" name="Google Shape;86;p1"/>
          <p:cNvSpPr txBox="1"/>
          <p:nvPr/>
        </p:nvSpPr>
        <p:spPr>
          <a:xfrm>
            <a:off x="1378825" y="2155550"/>
            <a:ext cx="9375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Smartphone</a:t>
            </a:r>
            <a:endParaRPr b="1" i="0" sz="1000" u="none" cap="none" strike="noStrike">
              <a:solidFill>
                <a:srgbClr val="213A8E"/>
              </a:solidFill>
              <a:latin typeface="Arial"/>
              <a:ea typeface="Arial"/>
              <a:cs typeface="Arial"/>
              <a:sym typeface="Arial"/>
            </a:endParaRPr>
          </a:p>
        </p:txBody>
      </p:sp>
      <p:grpSp>
        <p:nvGrpSpPr>
          <p:cNvPr id="87" name="Google Shape;87;p1"/>
          <p:cNvGrpSpPr/>
          <p:nvPr/>
        </p:nvGrpSpPr>
        <p:grpSpPr>
          <a:xfrm>
            <a:off x="1521836" y="1265715"/>
            <a:ext cx="696908" cy="754214"/>
            <a:chOff x="-1951475" y="3597450"/>
            <a:chExt cx="295375" cy="291450"/>
          </a:xfrm>
        </p:grpSpPr>
        <p:sp>
          <p:nvSpPr>
            <p:cNvPr id="88" name="Google Shape;88;p1"/>
            <p:cNvSpPr/>
            <p:nvPr/>
          </p:nvSpPr>
          <p:spPr>
            <a:xfrm>
              <a:off x="-1951475" y="3597450"/>
              <a:ext cx="170925" cy="34675"/>
            </a:xfrm>
            <a:custGeom>
              <a:rect b="b" l="l" r="r" t="t"/>
              <a:pathLst>
                <a:path extrusionOk="0" h="1387" w="6837">
                  <a:moveTo>
                    <a:pt x="1008" y="1"/>
                  </a:moveTo>
                  <a:cubicBezTo>
                    <a:pt x="473" y="1"/>
                    <a:pt x="0" y="473"/>
                    <a:pt x="0" y="1040"/>
                  </a:cubicBezTo>
                  <a:lnTo>
                    <a:pt x="0" y="1387"/>
                  </a:lnTo>
                  <a:lnTo>
                    <a:pt x="6837" y="1387"/>
                  </a:lnTo>
                  <a:lnTo>
                    <a:pt x="6837" y="1040"/>
                  </a:lnTo>
                  <a:cubicBezTo>
                    <a:pt x="6837" y="473"/>
                    <a:pt x="6364" y="1"/>
                    <a:pt x="582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
            <p:cNvSpPr/>
            <p:nvPr/>
          </p:nvSpPr>
          <p:spPr>
            <a:xfrm>
              <a:off x="-1949900" y="3648650"/>
              <a:ext cx="171725" cy="173300"/>
            </a:xfrm>
            <a:custGeom>
              <a:rect b="b" l="l" r="r" t="t"/>
              <a:pathLst>
                <a:path extrusionOk="0" h="6932" w="6869">
                  <a:moveTo>
                    <a:pt x="0" y="1"/>
                  </a:moveTo>
                  <a:lnTo>
                    <a:pt x="0" y="6932"/>
                  </a:lnTo>
                  <a:lnTo>
                    <a:pt x="2426" y="6932"/>
                  </a:lnTo>
                  <a:cubicBezTo>
                    <a:pt x="2521" y="6585"/>
                    <a:pt x="2836" y="6333"/>
                    <a:pt x="3245" y="6270"/>
                  </a:cubicBezTo>
                  <a:lnTo>
                    <a:pt x="1166" y="4191"/>
                  </a:lnTo>
                  <a:cubicBezTo>
                    <a:pt x="693" y="3718"/>
                    <a:pt x="693" y="2962"/>
                    <a:pt x="1166" y="2489"/>
                  </a:cubicBezTo>
                  <a:cubicBezTo>
                    <a:pt x="1386" y="2237"/>
                    <a:pt x="1670" y="2143"/>
                    <a:pt x="2017" y="2143"/>
                  </a:cubicBezTo>
                  <a:cubicBezTo>
                    <a:pt x="2363" y="2143"/>
                    <a:pt x="2647" y="2237"/>
                    <a:pt x="2899" y="2489"/>
                  </a:cubicBezTo>
                  <a:lnTo>
                    <a:pt x="3560" y="3151"/>
                  </a:lnTo>
                  <a:cubicBezTo>
                    <a:pt x="3592" y="2994"/>
                    <a:pt x="3718" y="2836"/>
                    <a:pt x="3844" y="2710"/>
                  </a:cubicBezTo>
                  <a:cubicBezTo>
                    <a:pt x="4064" y="2489"/>
                    <a:pt x="4348" y="2363"/>
                    <a:pt x="4694" y="2363"/>
                  </a:cubicBezTo>
                  <a:cubicBezTo>
                    <a:pt x="4694" y="2048"/>
                    <a:pt x="4820" y="1733"/>
                    <a:pt x="5041" y="1513"/>
                  </a:cubicBezTo>
                  <a:cubicBezTo>
                    <a:pt x="5293" y="1261"/>
                    <a:pt x="5577" y="1135"/>
                    <a:pt x="5923" y="1135"/>
                  </a:cubicBezTo>
                  <a:cubicBezTo>
                    <a:pt x="6112" y="1135"/>
                    <a:pt x="6301" y="1198"/>
                    <a:pt x="6459" y="1261"/>
                  </a:cubicBezTo>
                  <a:cubicBezTo>
                    <a:pt x="6522" y="1072"/>
                    <a:pt x="6616" y="914"/>
                    <a:pt x="6774" y="757"/>
                  </a:cubicBezTo>
                  <a:lnTo>
                    <a:pt x="6868" y="662"/>
                  </a:lnTo>
                  <a:lnTo>
                    <a:pt x="6868" y="1"/>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1951475" y="3838475"/>
              <a:ext cx="170925" cy="50425"/>
            </a:xfrm>
            <a:custGeom>
              <a:rect b="b" l="l" r="r" t="t"/>
              <a:pathLst>
                <a:path extrusionOk="0" h="2017" w="6837">
                  <a:moveTo>
                    <a:pt x="0" y="0"/>
                  </a:moveTo>
                  <a:lnTo>
                    <a:pt x="0" y="1008"/>
                  </a:lnTo>
                  <a:cubicBezTo>
                    <a:pt x="0" y="1544"/>
                    <a:pt x="473" y="2017"/>
                    <a:pt x="1008" y="2017"/>
                  </a:cubicBezTo>
                  <a:lnTo>
                    <a:pt x="5829" y="2017"/>
                  </a:lnTo>
                  <a:cubicBezTo>
                    <a:pt x="6333" y="2017"/>
                    <a:pt x="6774" y="1670"/>
                    <a:pt x="6837" y="1166"/>
                  </a:cubicBezTo>
                  <a:lnTo>
                    <a:pt x="6679" y="1071"/>
                  </a:lnTo>
                  <a:lnTo>
                    <a:pt x="3466" y="1071"/>
                  </a:lnTo>
                  <a:cubicBezTo>
                    <a:pt x="2867" y="1071"/>
                    <a:pt x="2363" y="599"/>
                    <a:pt x="226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1"/>
            <p:cNvSpPr/>
            <p:nvPr/>
          </p:nvSpPr>
          <p:spPr>
            <a:xfrm>
              <a:off x="-1912900" y="3675825"/>
              <a:ext cx="256800" cy="202825"/>
            </a:xfrm>
            <a:custGeom>
              <a:rect b="b" l="l" r="r" t="t"/>
              <a:pathLst>
                <a:path extrusionOk="0" h="8113" w="10272">
                  <a:moveTo>
                    <a:pt x="6085" y="0"/>
                  </a:moveTo>
                  <a:cubicBezTo>
                    <a:pt x="5955" y="0"/>
                    <a:pt x="5829" y="48"/>
                    <a:pt x="5735" y="142"/>
                  </a:cubicBezTo>
                  <a:cubicBezTo>
                    <a:pt x="5546" y="331"/>
                    <a:pt x="5546" y="646"/>
                    <a:pt x="5735" y="835"/>
                  </a:cubicBezTo>
                  <a:lnTo>
                    <a:pt x="6081" y="1213"/>
                  </a:lnTo>
                  <a:cubicBezTo>
                    <a:pt x="6207" y="1308"/>
                    <a:pt x="6207" y="1560"/>
                    <a:pt x="6081" y="1655"/>
                  </a:cubicBezTo>
                  <a:cubicBezTo>
                    <a:pt x="6034" y="1718"/>
                    <a:pt x="5948" y="1749"/>
                    <a:pt x="5857" y="1749"/>
                  </a:cubicBezTo>
                  <a:cubicBezTo>
                    <a:pt x="5766" y="1749"/>
                    <a:pt x="5672" y="1718"/>
                    <a:pt x="5609" y="1655"/>
                  </a:cubicBezTo>
                  <a:lnTo>
                    <a:pt x="4758" y="804"/>
                  </a:lnTo>
                  <a:cubicBezTo>
                    <a:pt x="4664" y="709"/>
                    <a:pt x="4538" y="662"/>
                    <a:pt x="4408" y="662"/>
                  </a:cubicBezTo>
                  <a:cubicBezTo>
                    <a:pt x="4278" y="662"/>
                    <a:pt x="4144" y="709"/>
                    <a:pt x="4034" y="804"/>
                  </a:cubicBezTo>
                  <a:cubicBezTo>
                    <a:pt x="3845" y="993"/>
                    <a:pt x="3845" y="1308"/>
                    <a:pt x="4034" y="1528"/>
                  </a:cubicBezTo>
                  <a:cubicBezTo>
                    <a:pt x="4034" y="1655"/>
                    <a:pt x="4884" y="2505"/>
                    <a:pt x="4821" y="2505"/>
                  </a:cubicBezTo>
                  <a:cubicBezTo>
                    <a:pt x="4947" y="2631"/>
                    <a:pt x="4947" y="2852"/>
                    <a:pt x="4821" y="2978"/>
                  </a:cubicBezTo>
                  <a:cubicBezTo>
                    <a:pt x="4774" y="3041"/>
                    <a:pt x="4687" y="3072"/>
                    <a:pt x="4601" y="3072"/>
                  </a:cubicBezTo>
                  <a:cubicBezTo>
                    <a:pt x="4514" y="3072"/>
                    <a:pt x="4427" y="3041"/>
                    <a:pt x="4380" y="2978"/>
                  </a:cubicBezTo>
                  <a:lnTo>
                    <a:pt x="3498" y="2096"/>
                  </a:lnTo>
                  <a:cubicBezTo>
                    <a:pt x="3403" y="2001"/>
                    <a:pt x="3277" y="1954"/>
                    <a:pt x="3151" y="1954"/>
                  </a:cubicBezTo>
                  <a:cubicBezTo>
                    <a:pt x="3025" y="1954"/>
                    <a:pt x="2899" y="2001"/>
                    <a:pt x="2805" y="2096"/>
                  </a:cubicBezTo>
                  <a:cubicBezTo>
                    <a:pt x="2584" y="2316"/>
                    <a:pt x="2584" y="2631"/>
                    <a:pt x="2805" y="2820"/>
                  </a:cubicBezTo>
                  <a:lnTo>
                    <a:pt x="3656" y="3671"/>
                  </a:lnTo>
                  <a:cubicBezTo>
                    <a:pt x="3782" y="3797"/>
                    <a:pt x="3782" y="4017"/>
                    <a:pt x="3656" y="4143"/>
                  </a:cubicBezTo>
                  <a:cubicBezTo>
                    <a:pt x="3593" y="4206"/>
                    <a:pt x="3506" y="4238"/>
                    <a:pt x="3419" y="4238"/>
                  </a:cubicBezTo>
                  <a:cubicBezTo>
                    <a:pt x="3333" y="4238"/>
                    <a:pt x="3246" y="4206"/>
                    <a:pt x="3183" y="4143"/>
                  </a:cubicBezTo>
                  <a:lnTo>
                    <a:pt x="883" y="1875"/>
                  </a:lnTo>
                  <a:cubicBezTo>
                    <a:pt x="789" y="1765"/>
                    <a:pt x="663" y="1710"/>
                    <a:pt x="537" y="1710"/>
                  </a:cubicBezTo>
                  <a:cubicBezTo>
                    <a:pt x="411" y="1710"/>
                    <a:pt x="284" y="1765"/>
                    <a:pt x="190" y="1875"/>
                  </a:cubicBezTo>
                  <a:cubicBezTo>
                    <a:pt x="1" y="2064"/>
                    <a:pt x="1" y="2379"/>
                    <a:pt x="190" y="2568"/>
                  </a:cubicBezTo>
                  <a:lnTo>
                    <a:pt x="1797" y="4206"/>
                  </a:lnTo>
                  <a:lnTo>
                    <a:pt x="3403" y="5845"/>
                  </a:lnTo>
                  <a:lnTo>
                    <a:pt x="1954" y="5845"/>
                  </a:lnTo>
                  <a:cubicBezTo>
                    <a:pt x="1671" y="5845"/>
                    <a:pt x="1450" y="6097"/>
                    <a:pt x="1450" y="6349"/>
                  </a:cubicBezTo>
                  <a:cubicBezTo>
                    <a:pt x="1450" y="6632"/>
                    <a:pt x="1671" y="6884"/>
                    <a:pt x="1954" y="6884"/>
                  </a:cubicBezTo>
                  <a:lnTo>
                    <a:pt x="5451" y="6884"/>
                  </a:lnTo>
                  <a:cubicBezTo>
                    <a:pt x="5514" y="6916"/>
                    <a:pt x="6491" y="7829"/>
                    <a:pt x="6491" y="7829"/>
                  </a:cubicBezTo>
                  <a:cubicBezTo>
                    <a:pt x="6680" y="8018"/>
                    <a:pt x="6948" y="8113"/>
                    <a:pt x="7216" y="8113"/>
                  </a:cubicBezTo>
                  <a:cubicBezTo>
                    <a:pt x="7483" y="8113"/>
                    <a:pt x="7751" y="8018"/>
                    <a:pt x="7940" y="7829"/>
                  </a:cubicBezTo>
                  <a:lnTo>
                    <a:pt x="9862" y="5876"/>
                  </a:lnTo>
                  <a:cubicBezTo>
                    <a:pt x="10272" y="5498"/>
                    <a:pt x="10272" y="4836"/>
                    <a:pt x="9862" y="4427"/>
                  </a:cubicBezTo>
                  <a:lnTo>
                    <a:pt x="9452" y="3986"/>
                  </a:lnTo>
                  <a:cubicBezTo>
                    <a:pt x="9326" y="3608"/>
                    <a:pt x="9043" y="3198"/>
                    <a:pt x="8822" y="2820"/>
                  </a:cubicBezTo>
                  <a:cubicBezTo>
                    <a:pt x="8570" y="2411"/>
                    <a:pt x="8350" y="2064"/>
                    <a:pt x="8035" y="1718"/>
                  </a:cubicBezTo>
                  <a:lnTo>
                    <a:pt x="6459" y="142"/>
                  </a:lnTo>
                  <a:cubicBezTo>
                    <a:pt x="6349" y="48"/>
                    <a:pt x="6215" y="0"/>
                    <a:pt x="608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2" name="Google Shape;92;p1"/>
          <p:cNvSpPr/>
          <p:nvPr/>
        </p:nvSpPr>
        <p:spPr>
          <a:xfrm>
            <a:off x="247801" y="478509"/>
            <a:ext cx="271340" cy="353864"/>
          </a:xfrm>
          <a:custGeom>
            <a:rect b="b" l="l" r="r" t="t"/>
            <a:pathLst>
              <a:path extrusionOk="0" h="14052" w="10776">
                <a:moveTo>
                  <a:pt x="5388" y="0"/>
                </a:moveTo>
                <a:cubicBezTo>
                  <a:pt x="3939" y="0"/>
                  <a:pt x="2741" y="1071"/>
                  <a:pt x="2552" y="2489"/>
                </a:cubicBezTo>
                <a:lnTo>
                  <a:pt x="4569" y="2489"/>
                </a:lnTo>
                <a:cubicBezTo>
                  <a:pt x="4789" y="2489"/>
                  <a:pt x="5010" y="2678"/>
                  <a:pt x="5010" y="2867"/>
                </a:cubicBezTo>
                <a:cubicBezTo>
                  <a:pt x="5010" y="3056"/>
                  <a:pt x="4789" y="3277"/>
                  <a:pt x="4569" y="3277"/>
                </a:cubicBezTo>
                <a:lnTo>
                  <a:pt x="2489" y="3277"/>
                </a:lnTo>
                <a:lnTo>
                  <a:pt x="2489" y="4096"/>
                </a:lnTo>
                <a:lnTo>
                  <a:pt x="4569" y="4096"/>
                </a:lnTo>
                <a:cubicBezTo>
                  <a:pt x="4789" y="4096"/>
                  <a:pt x="5010" y="4285"/>
                  <a:pt x="5010" y="4537"/>
                </a:cubicBezTo>
                <a:cubicBezTo>
                  <a:pt x="5010" y="4757"/>
                  <a:pt x="4789" y="4915"/>
                  <a:pt x="4569" y="4915"/>
                </a:cubicBezTo>
                <a:lnTo>
                  <a:pt x="2489" y="4915"/>
                </a:lnTo>
                <a:lnTo>
                  <a:pt x="2489" y="5734"/>
                </a:lnTo>
                <a:lnTo>
                  <a:pt x="4569" y="5734"/>
                </a:lnTo>
                <a:cubicBezTo>
                  <a:pt x="4789" y="5734"/>
                  <a:pt x="5010" y="5955"/>
                  <a:pt x="5010" y="6144"/>
                </a:cubicBezTo>
                <a:cubicBezTo>
                  <a:pt x="5010" y="6396"/>
                  <a:pt x="4789" y="6585"/>
                  <a:pt x="4569" y="6585"/>
                </a:cubicBezTo>
                <a:lnTo>
                  <a:pt x="2552" y="6585"/>
                </a:lnTo>
                <a:cubicBezTo>
                  <a:pt x="2741" y="7845"/>
                  <a:pt x="3750" y="8822"/>
                  <a:pt x="5010" y="9011"/>
                </a:cubicBezTo>
                <a:lnTo>
                  <a:pt x="5010" y="9861"/>
                </a:lnTo>
                <a:cubicBezTo>
                  <a:pt x="2804" y="9641"/>
                  <a:pt x="1072" y="7876"/>
                  <a:pt x="851" y="5671"/>
                </a:cubicBezTo>
                <a:lnTo>
                  <a:pt x="851" y="5671"/>
                </a:lnTo>
                <a:cubicBezTo>
                  <a:pt x="977" y="5703"/>
                  <a:pt x="1135" y="5734"/>
                  <a:pt x="1261" y="5734"/>
                </a:cubicBezTo>
                <a:cubicBezTo>
                  <a:pt x="1418" y="5734"/>
                  <a:pt x="1544" y="5703"/>
                  <a:pt x="1702" y="5671"/>
                </a:cubicBezTo>
                <a:lnTo>
                  <a:pt x="1702" y="3340"/>
                </a:lnTo>
                <a:cubicBezTo>
                  <a:pt x="1576" y="3308"/>
                  <a:pt x="1418" y="3277"/>
                  <a:pt x="1261" y="3277"/>
                </a:cubicBezTo>
                <a:cubicBezTo>
                  <a:pt x="599" y="3277"/>
                  <a:pt x="0" y="3812"/>
                  <a:pt x="0" y="4537"/>
                </a:cubicBezTo>
                <a:lnTo>
                  <a:pt x="0" y="5356"/>
                </a:lnTo>
                <a:cubicBezTo>
                  <a:pt x="0" y="8191"/>
                  <a:pt x="2206" y="10523"/>
                  <a:pt x="4947" y="10712"/>
                </a:cubicBezTo>
                <a:lnTo>
                  <a:pt x="4947" y="11657"/>
                </a:lnTo>
                <a:cubicBezTo>
                  <a:pt x="4002" y="11846"/>
                  <a:pt x="3308" y="12697"/>
                  <a:pt x="3308" y="13673"/>
                </a:cubicBezTo>
                <a:cubicBezTo>
                  <a:pt x="3308" y="13894"/>
                  <a:pt x="3497" y="14051"/>
                  <a:pt x="3750" y="14051"/>
                </a:cubicBezTo>
                <a:lnTo>
                  <a:pt x="7058" y="14051"/>
                </a:lnTo>
                <a:cubicBezTo>
                  <a:pt x="7278" y="14051"/>
                  <a:pt x="7436" y="13862"/>
                  <a:pt x="7436" y="13673"/>
                </a:cubicBezTo>
                <a:cubicBezTo>
                  <a:pt x="7436" y="12697"/>
                  <a:pt x="6743" y="11815"/>
                  <a:pt x="5797" y="11657"/>
                </a:cubicBezTo>
                <a:lnTo>
                  <a:pt x="5797" y="10712"/>
                </a:lnTo>
                <a:cubicBezTo>
                  <a:pt x="8570" y="10523"/>
                  <a:pt x="10775" y="8191"/>
                  <a:pt x="10775" y="5356"/>
                </a:cubicBezTo>
                <a:lnTo>
                  <a:pt x="10775" y="4537"/>
                </a:lnTo>
                <a:cubicBezTo>
                  <a:pt x="10775" y="3875"/>
                  <a:pt x="10240" y="3277"/>
                  <a:pt x="9515" y="3277"/>
                </a:cubicBezTo>
                <a:cubicBezTo>
                  <a:pt x="9357" y="3277"/>
                  <a:pt x="9263" y="3308"/>
                  <a:pt x="9137" y="3340"/>
                </a:cubicBezTo>
                <a:lnTo>
                  <a:pt x="9137" y="5671"/>
                </a:lnTo>
                <a:cubicBezTo>
                  <a:pt x="9263" y="5703"/>
                  <a:pt x="9420" y="5734"/>
                  <a:pt x="9515" y="5734"/>
                </a:cubicBezTo>
                <a:cubicBezTo>
                  <a:pt x="9672" y="5734"/>
                  <a:pt x="9798" y="5703"/>
                  <a:pt x="9925" y="5671"/>
                </a:cubicBezTo>
                <a:lnTo>
                  <a:pt x="9925" y="5671"/>
                </a:lnTo>
                <a:cubicBezTo>
                  <a:pt x="9767" y="7876"/>
                  <a:pt x="8003" y="9641"/>
                  <a:pt x="5797" y="9861"/>
                </a:cubicBezTo>
                <a:lnTo>
                  <a:pt x="5797" y="9011"/>
                </a:lnTo>
                <a:cubicBezTo>
                  <a:pt x="7058" y="8822"/>
                  <a:pt x="8034" y="7845"/>
                  <a:pt x="8223" y="6585"/>
                </a:cubicBezTo>
                <a:lnTo>
                  <a:pt x="6207" y="6585"/>
                </a:lnTo>
                <a:cubicBezTo>
                  <a:pt x="5986" y="6585"/>
                  <a:pt x="5829" y="6396"/>
                  <a:pt x="5829" y="6144"/>
                </a:cubicBezTo>
                <a:cubicBezTo>
                  <a:pt x="5829" y="5892"/>
                  <a:pt x="6018" y="5734"/>
                  <a:pt x="6207" y="5734"/>
                </a:cubicBezTo>
                <a:lnTo>
                  <a:pt x="8318" y="5734"/>
                </a:lnTo>
                <a:lnTo>
                  <a:pt x="8318" y="4915"/>
                </a:lnTo>
                <a:lnTo>
                  <a:pt x="6207" y="4915"/>
                </a:lnTo>
                <a:cubicBezTo>
                  <a:pt x="5986" y="4915"/>
                  <a:pt x="5829" y="4726"/>
                  <a:pt x="5829" y="4537"/>
                </a:cubicBezTo>
                <a:cubicBezTo>
                  <a:pt x="5829" y="4285"/>
                  <a:pt x="6018" y="4096"/>
                  <a:pt x="6207" y="4096"/>
                </a:cubicBezTo>
                <a:lnTo>
                  <a:pt x="8318" y="4096"/>
                </a:lnTo>
                <a:lnTo>
                  <a:pt x="8318" y="3277"/>
                </a:lnTo>
                <a:lnTo>
                  <a:pt x="6207" y="3277"/>
                </a:lnTo>
                <a:cubicBezTo>
                  <a:pt x="5986" y="3277"/>
                  <a:pt x="5829" y="3056"/>
                  <a:pt x="5829" y="2867"/>
                </a:cubicBezTo>
                <a:cubicBezTo>
                  <a:pt x="5829" y="2678"/>
                  <a:pt x="6018" y="2489"/>
                  <a:pt x="6207" y="2489"/>
                </a:cubicBezTo>
                <a:lnTo>
                  <a:pt x="8223" y="2489"/>
                </a:lnTo>
                <a:cubicBezTo>
                  <a:pt x="8034" y="1071"/>
                  <a:pt x="6806" y="0"/>
                  <a:pt x="5388" y="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6699000" y="0"/>
            <a:ext cx="8610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2"/>
          <p:cNvSpPr txBox="1"/>
          <p:nvPr/>
        </p:nvSpPr>
        <p:spPr>
          <a:xfrm>
            <a:off x="432000" y="9715500"/>
            <a:ext cx="62670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99" name="Google Shape;99;p2"/>
          <p:cNvSpPr txBox="1"/>
          <p:nvPr/>
        </p:nvSpPr>
        <p:spPr>
          <a:xfrm rot="5399816">
            <a:off x="4369553"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00" name="Google Shape;100;p2"/>
          <p:cNvSpPr txBox="1"/>
          <p:nvPr/>
        </p:nvSpPr>
        <p:spPr>
          <a:xfrm>
            <a:off x="432000" y="1000125"/>
            <a:ext cx="5892600" cy="132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Présentez l'objet de l'atelier que vous allez vivre et questionnez le groupe sur leur connaissance, expérience avec un assistant vocal.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“Nous allons découvrir un assistant vocal pour smartphone. Ça permet d'utiliser le smartphone avec la voix. Nous découvrons celui de Google. Il est présent sur tous les smartphones android et on peut le télécharger sur les iphones. ”</a:t>
            </a:r>
            <a:endParaRPr b="0" i="0" sz="1100" u="none" cap="none" strike="noStrike">
              <a:solidFill>
                <a:srgbClr val="213A8E"/>
              </a:solidFill>
              <a:highlight>
                <a:srgbClr val="FFFFFF"/>
              </a:highlight>
              <a:latin typeface="Arial"/>
              <a:ea typeface="Arial"/>
              <a:cs typeface="Arial"/>
              <a:sym typeface="Arial"/>
            </a:endParaRPr>
          </a:p>
        </p:txBody>
      </p:sp>
      <p:sp>
        <p:nvSpPr>
          <p:cNvPr id="101" name="Google Shape;101;p2"/>
          <p:cNvSpPr txBox="1"/>
          <p:nvPr/>
        </p:nvSpPr>
        <p:spPr>
          <a:xfrm>
            <a:off x="351127" y="3800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Déroulé</a:t>
            </a:r>
            <a:endParaRPr b="1" i="0" sz="2500" u="none" cap="none" strike="noStrike">
              <a:solidFill>
                <a:srgbClr val="6EBEEB"/>
              </a:solidFill>
              <a:latin typeface="Arial"/>
              <a:ea typeface="Arial"/>
              <a:cs typeface="Arial"/>
              <a:sym typeface="Arial"/>
            </a:endParaRPr>
          </a:p>
        </p:txBody>
      </p:sp>
      <p:sp>
        <p:nvSpPr>
          <p:cNvPr id="102" name="Google Shape;102;p2"/>
          <p:cNvSpPr txBox="1"/>
          <p:nvPr/>
        </p:nvSpPr>
        <p:spPr>
          <a:xfrm>
            <a:off x="374850" y="2368675"/>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a:pPr>
            <a:r>
              <a:rPr b="1" i="0" lang="fr" sz="1100" u="none" cap="none" strike="noStrike">
                <a:solidFill>
                  <a:schemeClr val="lt1"/>
                </a:solidFill>
                <a:latin typeface="Arial"/>
                <a:ea typeface="Arial"/>
                <a:cs typeface="Arial"/>
                <a:sym typeface="Arial"/>
              </a:rPr>
              <a:t>Identifier des usages fonctionnels d’OK Google</a:t>
            </a:r>
            <a:endParaRPr b="1" i="0" sz="1100" u="none" cap="none" strike="noStrike">
              <a:solidFill>
                <a:schemeClr val="lt1"/>
              </a:solidFill>
              <a:latin typeface="Arial"/>
              <a:ea typeface="Arial"/>
              <a:cs typeface="Arial"/>
              <a:sym typeface="Arial"/>
            </a:endParaRPr>
          </a:p>
        </p:txBody>
      </p:sp>
      <p:sp>
        <p:nvSpPr>
          <p:cNvPr id="103" name="Google Shape;103;p2"/>
          <p:cNvSpPr txBox="1"/>
          <p:nvPr/>
        </p:nvSpPr>
        <p:spPr>
          <a:xfrm>
            <a:off x="381000" y="2895600"/>
            <a:ext cx="6124800" cy="4925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Démonstration</a:t>
            </a:r>
            <a:r>
              <a:rPr b="1" i="0" lang="fr" sz="1100" u="none" cap="none" strike="noStrike">
                <a:solidFill>
                  <a:srgbClr val="272350"/>
                </a:solidFill>
                <a:latin typeface="Arial"/>
                <a:ea typeface="Arial"/>
                <a:cs typeface="Arial"/>
                <a:sym typeface="Arial"/>
              </a:rPr>
              <a:t> - </a:t>
            </a:r>
            <a:r>
              <a:rPr b="0" i="1" lang="fr" sz="1100" u="none" cap="none" strike="noStrike">
                <a:solidFill>
                  <a:srgbClr val="213A8E"/>
                </a:solidFill>
                <a:latin typeface="Arial"/>
                <a:ea typeface="Arial"/>
                <a:cs typeface="Arial"/>
                <a:sym typeface="Arial"/>
              </a:rPr>
              <a:t>Si vous ne maîtrisez pas l’application, suivez la séquence </a:t>
            </a:r>
            <a:r>
              <a:rPr b="0" i="1" lang="fr" sz="1100" cap="none" strike="noStrike">
                <a:solidFill>
                  <a:srgbClr val="6EBEEB"/>
                </a:solidFill>
                <a:latin typeface="Arial"/>
                <a:ea typeface="Arial"/>
                <a:cs typeface="Arial"/>
                <a:sym typeface="Arial"/>
              </a:rPr>
              <a:t>Assistant vocal Google 3 - Paramétrer (Pas à Pas à distribuer en papier)</a:t>
            </a:r>
            <a:endParaRPr b="0" i="1" sz="1100" u="none" cap="none" strike="noStrike">
              <a:solidFill>
                <a:srgbClr val="6EBEEB"/>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1" lang="fr" sz="1100" u="none" cap="none" strike="noStrike">
                <a:solidFill>
                  <a:srgbClr val="6EBEEB"/>
                </a:solidFill>
                <a:latin typeface="Arial"/>
                <a:ea typeface="Arial"/>
                <a:cs typeface="Arial"/>
                <a:sym typeface="Arial"/>
              </a:rPr>
              <a:t>	</a:t>
            </a:r>
            <a:endParaRPr b="0" i="1" sz="1100" u="none" cap="none" strike="noStrike">
              <a:solidFill>
                <a:srgbClr val="6EBEEB"/>
              </a:solidFill>
              <a:latin typeface="Barlow"/>
              <a:ea typeface="Barlow"/>
              <a:cs typeface="Barlow"/>
              <a:sym typeface="Barlow"/>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En collectif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Faites une démonstration des différentes possibilités de l'assistant vocal, particulièrement celles qui ont un intérêt fonctionnel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envoyer et recevoir un message</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passer un appel</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mettre un rappel/un réveil</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écouter de la musique</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accéder au playstore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Lors de votre démonstration, ayez une élocution claire lorsque vous dites le mot de "réveil" et l'ordre de commande de l'assistant vocal : "Ok Google+commande"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Demandez aux </a:t>
            </a:r>
            <a:r>
              <a:rPr lang="fr" sz="1100">
                <a:solidFill>
                  <a:srgbClr val="213A8E"/>
                </a:solidFill>
              </a:rPr>
              <a:t>stagiaires</a:t>
            </a:r>
            <a:r>
              <a:rPr b="0" i="0" lang="fr" sz="1100" u="none" cap="none" strike="noStrike">
                <a:solidFill>
                  <a:srgbClr val="213A8E"/>
                </a:solidFill>
                <a:latin typeface="Arial"/>
                <a:ea typeface="Arial"/>
                <a:cs typeface="Arial"/>
                <a:sym typeface="Arial"/>
              </a:rPr>
              <a:t> de reformuler ce que vous venez de montrer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Discussion : </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En collectif, demandez au groupe si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elles / ils ont envie de mettre en place l'assistant vocal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elles / ils ont déjà identifié des usages fonctionnels de l’assistant.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1" lang="fr" sz="1100" u="none" cap="none" strike="noStrike">
                <a:solidFill>
                  <a:srgbClr val="213A8E"/>
                </a:solidFill>
                <a:highlight>
                  <a:srgbClr val="FFFFFF"/>
                </a:highlight>
                <a:latin typeface="Arial"/>
                <a:ea typeface="Arial"/>
                <a:cs typeface="Arial"/>
                <a:sym typeface="Arial"/>
              </a:rPr>
              <a:t>Un usage fonctionnel c'est une activité ou une action de la vie quotidienne et pour laquelle la technologie est intéressante, par exemple : prévenir l'ESAT de mes retards le matin, ne pas oublier de prendre mon traitement, etc.</a:t>
            </a:r>
            <a:endParaRPr b="0" i="1"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Posez la question : "Qu'est ce que vous pourriez faire avec l'assistant vocal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Aidez les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à dire pourquoi elles / ils souhaitent utiliser l'assistant vocal et notez les propositions fonctionnelles de manière à ce que ce soit visible pas tout le monde.</a:t>
            </a:r>
            <a:endParaRPr b="0" i="0" sz="1100" u="none" cap="none" strike="noStrike">
              <a:solidFill>
                <a:srgbClr val="213A8E"/>
              </a:solidFill>
              <a:latin typeface="Arial"/>
              <a:ea typeface="Arial"/>
              <a:cs typeface="Arial"/>
              <a:sym typeface="Arial"/>
            </a:endParaRPr>
          </a:p>
        </p:txBody>
      </p:sp>
      <p:sp>
        <p:nvSpPr>
          <p:cNvPr id="104" name="Google Shape;104;p2"/>
          <p:cNvSpPr txBox="1"/>
          <p:nvPr/>
        </p:nvSpPr>
        <p:spPr>
          <a:xfrm rot="5400000">
            <a:off x="5895600" y="8026125"/>
            <a:ext cx="24648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sp>
        <p:nvSpPr>
          <p:cNvPr id="105" name="Google Shape;105;p2"/>
          <p:cNvSpPr txBox="1"/>
          <p:nvPr/>
        </p:nvSpPr>
        <p:spPr>
          <a:xfrm>
            <a:off x="609600" y="7924800"/>
            <a:ext cx="5791200" cy="743400"/>
          </a:xfrm>
          <a:prstGeom prst="rect">
            <a:avLst/>
          </a:prstGeom>
          <a:noFill/>
          <a:ln cap="flat" cmpd="sng" w="28575">
            <a:solidFill>
              <a:srgbClr val="6EBEEB"/>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t>
            </a:r>
            <a:r>
              <a:rPr b="0" i="1" lang="fr" sz="1100" u="none" cap="none" strike="noStrike">
                <a:solidFill>
                  <a:srgbClr val="213A8E"/>
                </a:solidFill>
                <a:latin typeface="Arial"/>
                <a:ea typeface="Arial"/>
                <a:cs typeface="Arial"/>
                <a:sym typeface="Arial"/>
              </a:rPr>
              <a:t>Laissez toujours le choix aux personnes d’installer ou non une application ou une aide technique. Même si ça semble plus adapté à leur handicap, ils et elles ont le dernier mot quant à l'utilisation de leur smartphone.</a:t>
            </a:r>
            <a:endParaRPr b="0" i="0" sz="1400" u="none" cap="none" strike="noStrike">
              <a:solidFill>
                <a:srgbClr val="000000"/>
              </a:solidFill>
              <a:latin typeface="Arial"/>
              <a:ea typeface="Arial"/>
              <a:cs typeface="Arial"/>
              <a:sym typeface="Arial"/>
            </a:endParaRPr>
          </a:p>
        </p:txBody>
      </p:sp>
      <p:sp>
        <p:nvSpPr>
          <p:cNvPr id="106" name="Google Shape;106;p2"/>
          <p:cNvSpPr/>
          <p:nvPr/>
        </p:nvSpPr>
        <p:spPr>
          <a:xfrm>
            <a:off x="7029601" y="478509"/>
            <a:ext cx="271340" cy="353864"/>
          </a:xfrm>
          <a:custGeom>
            <a:rect b="b" l="l" r="r" t="t"/>
            <a:pathLst>
              <a:path extrusionOk="0" h="14052" w="10776">
                <a:moveTo>
                  <a:pt x="5388" y="0"/>
                </a:moveTo>
                <a:cubicBezTo>
                  <a:pt x="3939" y="0"/>
                  <a:pt x="2741" y="1071"/>
                  <a:pt x="2552" y="2489"/>
                </a:cubicBezTo>
                <a:lnTo>
                  <a:pt x="4569" y="2489"/>
                </a:lnTo>
                <a:cubicBezTo>
                  <a:pt x="4789" y="2489"/>
                  <a:pt x="5010" y="2678"/>
                  <a:pt x="5010" y="2867"/>
                </a:cubicBezTo>
                <a:cubicBezTo>
                  <a:pt x="5010" y="3056"/>
                  <a:pt x="4789" y="3277"/>
                  <a:pt x="4569" y="3277"/>
                </a:cubicBezTo>
                <a:lnTo>
                  <a:pt x="2489" y="3277"/>
                </a:lnTo>
                <a:lnTo>
                  <a:pt x="2489" y="4096"/>
                </a:lnTo>
                <a:lnTo>
                  <a:pt x="4569" y="4096"/>
                </a:lnTo>
                <a:cubicBezTo>
                  <a:pt x="4789" y="4096"/>
                  <a:pt x="5010" y="4285"/>
                  <a:pt x="5010" y="4537"/>
                </a:cubicBezTo>
                <a:cubicBezTo>
                  <a:pt x="5010" y="4757"/>
                  <a:pt x="4789" y="4915"/>
                  <a:pt x="4569" y="4915"/>
                </a:cubicBezTo>
                <a:lnTo>
                  <a:pt x="2489" y="4915"/>
                </a:lnTo>
                <a:lnTo>
                  <a:pt x="2489" y="5734"/>
                </a:lnTo>
                <a:lnTo>
                  <a:pt x="4569" y="5734"/>
                </a:lnTo>
                <a:cubicBezTo>
                  <a:pt x="4789" y="5734"/>
                  <a:pt x="5010" y="5955"/>
                  <a:pt x="5010" y="6144"/>
                </a:cubicBezTo>
                <a:cubicBezTo>
                  <a:pt x="5010" y="6396"/>
                  <a:pt x="4789" y="6585"/>
                  <a:pt x="4569" y="6585"/>
                </a:cubicBezTo>
                <a:lnTo>
                  <a:pt x="2552" y="6585"/>
                </a:lnTo>
                <a:cubicBezTo>
                  <a:pt x="2741" y="7845"/>
                  <a:pt x="3750" y="8822"/>
                  <a:pt x="5010" y="9011"/>
                </a:cubicBezTo>
                <a:lnTo>
                  <a:pt x="5010" y="9861"/>
                </a:lnTo>
                <a:cubicBezTo>
                  <a:pt x="2804" y="9641"/>
                  <a:pt x="1072" y="7876"/>
                  <a:pt x="851" y="5671"/>
                </a:cubicBezTo>
                <a:lnTo>
                  <a:pt x="851" y="5671"/>
                </a:lnTo>
                <a:cubicBezTo>
                  <a:pt x="977" y="5703"/>
                  <a:pt x="1135" y="5734"/>
                  <a:pt x="1261" y="5734"/>
                </a:cubicBezTo>
                <a:cubicBezTo>
                  <a:pt x="1418" y="5734"/>
                  <a:pt x="1544" y="5703"/>
                  <a:pt x="1702" y="5671"/>
                </a:cubicBezTo>
                <a:lnTo>
                  <a:pt x="1702" y="3340"/>
                </a:lnTo>
                <a:cubicBezTo>
                  <a:pt x="1576" y="3308"/>
                  <a:pt x="1418" y="3277"/>
                  <a:pt x="1261" y="3277"/>
                </a:cubicBezTo>
                <a:cubicBezTo>
                  <a:pt x="599" y="3277"/>
                  <a:pt x="0" y="3812"/>
                  <a:pt x="0" y="4537"/>
                </a:cubicBezTo>
                <a:lnTo>
                  <a:pt x="0" y="5356"/>
                </a:lnTo>
                <a:cubicBezTo>
                  <a:pt x="0" y="8191"/>
                  <a:pt x="2206" y="10523"/>
                  <a:pt x="4947" y="10712"/>
                </a:cubicBezTo>
                <a:lnTo>
                  <a:pt x="4947" y="11657"/>
                </a:lnTo>
                <a:cubicBezTo>
                  <a:pt x="4002" y="11846"/>
                  <a:pt x="3308" y="12697"/>
                  <a:pt x="3308" y="13673"/>
                </a:cubicBezTo>
                <a:cubicBezTo>
                  <a:pt x="3308" y="13894"/>
                  <a:pt x="3497" y="14051"/>
                  <a:pt x="3750" y="14051"/>
                </a:cubicBezTo>
                <a:lnTo>
                  <a:pt x="7058" y="14051"/>
                </a:lnTo>
                <a:cubicBezTo>
                  <a:pt x="7278" y="14051"/>
                  <a:pt x="7436" y="13862"/>
                  <a:pt x="7436" y="13673"/>
                </a:cubicBezTo>
                <a:cubicBezTo>
                  <a:pt x="7436" y="12697"/>
                  <a:pt x="6743" y="11815"/>
                  <a:pt x="5797" y="11657"/>
                </a:cubicBezTo>
                <a:lnTo>
                  <a:pt x="5797" y="10712"/>
                </a:lnTo>
                <a:cubicBezTo>
                  <a:pt x="8570" y="10523"/>
                  <a:pt x="10775" y="8191"/>
                  <a:pt x="10775" y="5356"/>
                </a:cubicBezTo>
                <a:lnTo>
                  <a:pt x="10775" y="4537"/>
                </a:lnTo>
                <a:cubicBezTo>
                  <a:pt x="10775" y="3875"/>
                  <a:pt x="10240" y="3277"/>
                  <a:pt x="9515" y="3277"/>
                </a:cubicBezTo>
                <a:cubicBezTo>
                  <a:pt x="9357" y="3277"/>
                  <a:pt x="9263" y="3308"/>
                  <a:pt x="9137" y="3340"/>
                </a:cubicBezTo>
                <a:lnTo>
                  <a:pt x="9137" y="5671"/>
                </a:lnTo>
                <a:cubicBezTo>
                  <a:pt x="9263" y="5703"/>
                  <a:pt x="9420" y="5734"/>
                  <a:pt x="9515" y="5734"/>
                </a:cubicBezTo>
                <a:cubicBezTo>
                  <a:pt x="9672" y="5734"/>
                  <a:pt x="9798" y="5703"/>
                  <a:pt x="9925" y="5671"/>
                </a:cubicBezTo>
                <a:lnTo>
                  <a:pt x="9925" y="5671"/>
                </a:lnTo>
                <a:cubicBezTo>
                  <a:pt x="9767" y="7876"/>
                  <a:pt x="8003" y="9641"/>
                  <a:pt x="5797" y="9861"/>
                </a:cubicBezTo>
                <a:lnTo>
                  <a:pt x="5797" y="9011"/>
                </a:lnTo>
                <a:cubicBezTo>
                  <a:pt x="7058" y="8822"/>
                  <a:pt x="8034" y="7845"/>
                  <a:pt x="8223" y="6585"/>
                </a:cubicBezTo>
                <a:lnTo>
                  <a:pt x="6207" y="6585"/>
                </a:lnTo>
                <a:cubicBezTo>
                  <a:pt x="5986" y="6585"/>
                  <a:pt x="5829" y="6396"/>
                  <a:pt x="5829" y="6144"/>
                </a:cubicBezTo>
                <a:cubicBezTo>
                  <a:pt x="5829" y="5892"/>
                  <a:pt x="6018" y="5734"/>
                  <a:pt x="6207" y="5734"/>
                </a:cubicBezTo>
                <a:lnTo>
                  <a:pt x="8318" y="5734"/>
                </a:lnTo>
                <a:lnTo>
                  <a:pt x="8318" y="4915"/>
                </a:lnTo>
                <a:lnTo>
                  <a:pt x="6207" y="4915"/>
                </a:lnTo>
                <a:cubicBezTo>
                  <a:pt x="5986" y="4915"/>
                  <a:pt x="5829" y="4726"/>
                  <a:pt x="5829" y="4537"/>
                </a:cubicBezTo>
                <a:cubicBezTo>
                  <a:pt x="5829" y="4285"/>
                  <a:pt x="6018" y="4096"/>
                  <a:pt x="6207" y="4096"/>
                </a:cubicBezTo>
                <a:lnTo>
                  <a:pt x="8318" y="4096"/>
                </a:lnTo>
                <a:lnTo>
                  <a:pt x="8318" y="3277"/>
                </a:lnTo>
                <a:lnTo>
                  <a:pt x="6207" y="3277"/>
                </a:lnTo>
                <a:cubicBezTo>
                  <a:pt x="5986" y="3277"/>
                  <a:pt x="5829" y="3056"/>
                  <a:pt x="5829" y="2867"/>
                </a:cubicBezTo>
                <a:cubicBezTo>
                  <a:pt x="5829" y="2678"/>
                  <a:pt x="6018" y="2489"/>
                  <a:pt x="6207" y="2489"/>
                </a:cubicBezTo>
                <a:lnTo>
                  <a:pt x="8223" y="2489"/>
                </a:lnTo>
                <a:cubicBezTo>
                  <a:pt x="8034" y="1071"/>
                  <a:pt x="6806" y="0"/>
                  <a:pt x="5388" y="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3"/>
          <p:cNvSpPr/>
          <p:nvPr/>
        </p:nvSpPr>
        <p:spPr>
          <a:xfrm>
            <a:off x="0" y="0"/>
            <a:ext cx="766800" cy="10440000"/>
          </a:xfrm>
          <a:prstGeom prst="rect">
            <a:avLst/>
          </a:prstGeom>
          <a:solidFill>
            <a:srgbClr val="6EBEE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3"/>
          <p:cNvSpPr txBox="1"/>
          <p:nvPr/>
        </p:nvSpPr>
        <p:spPr>
          <a:xfrm rot="-5400000">
            <a:off x="-2364600" y="638722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13" name="Google Shape;113;p3"/>
          <p:cNvSpPr txBox="1"/>
          <p:nvPr/>
        </p:nvSpPr>
        <p:spPr>
          <a:xfrm>
            <a:off x="1003500" y="97440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114" name="Google Shape;114;p3"/>
          <p:cNvSpPr txBox="1"/>
          <p:nvPr/>
        </p:nvSpPr>
        <p:spPr>
          <a:xfrm>
            <a:off x="1117800" y="5030800"/>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3"/>
            </a:pPr>
            <a:r>
              <a:rPr b="1" i="0" lang="fr" sz="1100" u="none" cap="none" strike="noStrike">
                <a:solidFill>
                  <a:schemeClr val="lt1"/>
                </a:solidFill>
                <a:latin typeface="Arial"/>
                <a:ea typeface="Arial"/>
                <a:cs typeface="Arial"/>
                <a:sym typeface="Arial"/>
              </a:rPr>
              <a:t>Reformulation</a:t>
            </a:r>
            <a:endParaRPr b="1" i="0" sz="1100" u="none" cap="none" strike="noStrike">
              <a:solidFill>
                <a:schemeClr val="lt1"/>
              </a:solidFill>
              <a:latin typeface="Arial"/>
              <a:ea typeface="Arial"/>
              <a:cs typeface="Arial"/>
              <a:sym typeface="Arial"/>
            </a:endParaRPr>
          </a:p>
        </p:txBody>
      </p:sp>
      <p:sp>
        <p:nvSpPr>
          <p:cNvPr id="115" name="Google Shape;115;p3"/>
          <p:cNvSpPr txBox="1"/>
          <p:nvPr/>
        </p:nvSpPr>
        <p:spPr>
          <a:xfrm>
            <a:off x="984300" y="2847975"/>
            <a:ext cx="6124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sp>
        <p:nvSpPr>
          <p:cNvPr id="116" name="Google Shape;116;p3"/>
          <p:cNvSpPr txBox="1"/>
          <p:nvPr/>
        </p:nvSpPr>
        <p:spPr>
          <a:xfrm>
            <a:off x="1039350" y="5374400"/>
            <a:ext cx="5976600" cy="3664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Finalisez votre atelier en demandant aux personnes de reformuler, avec leurs mots, leurs gestes, etc. ce qu'elles / ils ont fait et retenus pendant l'atelier.</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Montrez le support des commandes que vous avez construit ensemble et annoncez qu'il sera accroché et restera visible.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Distribuez la fiche </a:t>
            </a:r>
            <a:r>
              <a:rPr b="1" i="1" lang="fr" sz="1100" cap="none" strike="noStrike">
                <a:solidFill>
                  <a:srgbClr val="6EBEEB"/>
                </a:solidFill>
                <a:highlight>
                  <a:srgbClr val="FFFFFF"/>
                </a:highlight>
              </a:rPr>
              <a:t>Assistant vocal Google 2 - mémo</a:t>
            </a:r>
            <a:r>
              <a:rPr i="1" lang="fr" sz="1100">
                <a:solidFill>
                  <a:srgbClr val="6EBEEB"/>
                </a:solidFill>
                <a:highlight>
                  <a:srgbClr val="FFFFFF"/>
                </a:highlight>
              </a:rPr>
              <a:t> </a:t>
            </a:r>
            <a:r>
              <a:rPr b="0" i="0" lang="fr" sz="1100" u="none" cap="none" strike="noStrike">
                <a:solidFill>
                  <a:srgbClr val="213A8E"/>
                </a:solidFill>
                <a:highlight>
                  <a:srgbClr val="FFFFFF"/>
                </a:highlight>
                <a:latin typeface="Arial"/>
                <a:ea typeface="Arial"/>
                <a:cs typeface="Arial"/>
                <a:sym typeface="Arial"/>
              </a:rPr>
              <a:t>et assurez-vous qu'elle soit comprise. Si ce n'est pas le cas, demandez ce qui est difficile à comprendre et proposez d'autres pistes de compréhension (autre picto, schéma, écrit, etc.)</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Annoncez le prochain atelier : "L'assistant vocal doit reconnaître notre voix pour fonctionner. La prochaine fois, on l'entraînera à reconnaître notre voix sur notre smartphone".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👍La fiche mémo est une proposition. Autant que possible, construisez la avec le groupe en direct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reprenez ce qui a été dit et compris</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trouvez la pictographie qui est comprise en proposant des exemples</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écrivez les réponses au fur et à mesure en utilisant une police sans empattement, type arial.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p:txBody>
      </p:sp>
      <p:sp>
        <p:nvSpPr>
          <p:cNvPr id="117" name="Google Shape;117;p3"/>
          <p:cNvSpPr txBox="1"/>
          <p:nvPr/>
        </p:nvSpPr>
        <p:spPr>
          <a:xfrm rot="-5400184">
            <a:off x="-2412247" y="6587265"/>
            <a:ext cx="55902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sp>
        <p:nvSpPr>
          <p:cNvPr id="118" name="Google Shape;118;p3"/>
          <p:cNvSpPr txBox="1"/>
          <p:nvPr/>
        </p:nvSpPr>
        <p:spPr>
          <a:xfrm>
            <a:off x="1039350" y="585000"/>
            <a:ext cx="4921200" cy="354000"/>
          </a:xfrm>
          <a:prstGeom prst="rect">
            <a:avLst/>
          </a:prstGeom>
          <a:solidFill>
            <a:srgbClr val="6EBEEB"/>
          </a:solidFill>
          <a:ln>
            <a:noFill/>
          </a:ln>
        </p:spPr>
        <p:txBody>
          <a:bodyPr anchorCtr="0" anchor="t" bIns="91425" lIns="91425" spcFirstLastPara="1" rIns="91425" wrap="square" tIns="91425">
            <a:spAutoFit/>
          </a:bodyPr>
          <a:lstStyle/>
          <a:p>
            <a:pPr indent="-298450" lvl="0" marL="457200" marR="0" rtl="0" algn="l">
              <a:lnSpc>
                <a:spcPct val="152000"/>
              </a:lnSpc>
              <a:spcBef>
                <a:spcPts val="0"/>
              </a:spcBef>
              <a:spcAft>
                <a:spcPts val="0"/>
              </a:spcAft>
              <a:buClr>
                <a:schemeClr val="lt1"/>
              </a:buClr>
              <a:buSzPts val="1100"/>
              <a:buFont typeface="Arial"/>
              <a:buAutoNum type="arabicPeriod" startAt="2"/>
            </a:pPr>
            <a:r>
              <a:rPr b="1" i="0" lang="fr" sz="1100" u="none" cap="none" strike="noStrike">
                <a:solidFill>
                  <a:schemeClr val="lt1"/>
                </a:solidFill>
                <a:latin typeface="Arial"/>
                <a:ea typeface="Arial"/>
                <a:cs typeface="Arial"/>
                <a:sym typeface="Arial"/>
              </a:rPr>
              <a:t>Identifier le “réveil”</a:t>
            </a:r>
            <a:endParaRPr b="1" i="0" sz="1100" u="none" cap="none" strike="noStrike">
              <a:solidFill>
                <a:schemeClr val="lt1"/>
              </a:solidFill>
              <a:latin typeface="Arial"/>
              <a:ea typeface="Arial"/>
              <a:cs typeface="Arial"/>
              <a:sym typeface="Arial"/>
            </a:endParaRPr>
          </a:p>
        </p:txBody>
      </p:sp>
      <p:sp>
        <p:nvSpPr>
          <p:cNvPr id="119" name="Google Shape;119;p3"/>
          <p:cNvSpPr txBox="1"/>
          <p:nvPr/>
        </p:nvSpPr>
        <p:spPr>
          <a:xfrm>
            <a:off x="1077450" y="1070175"/>
            <a:ext cx="5976600" cy="3867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 Atelier collectif : Trouver et tester la bonne commande </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Mettez votre smartphone au centre du groupe et annoncez que vous allez essayer de "réveiller" l'assistant vocal ensemble.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Pour "réveiller" l'assistant vocal il faut un mot de "réveil" (Ok Google) et un ordre.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Donnez des situations et demandez au groupe de trouver la commande et de la tester. Si la commande fonctionne on la garde, si elle ne fonctionne pas on en cherche une autre.</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Pour envoyer un message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Pour écouter de la musique sur Youtube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Pour passer un appel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 etc.</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Inscrivez les commandes trouvées sur un support que vous afficherez dans la salle tout le temps des ateliers autour de l'assistant vocal.</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a:t>
            </a:r>
            <a:r>
              <a:rPr b="0" i="1" lang="fr" sz="1100" u="none" cap="none" strike="noStrike">
                <a:solidFill>
                  <a:srgbClr val="213A8E"/>
                </a:solidFill>
                <a:latin typeface="Arial"/>
                <a:ea typeface="Arial"/>
                <a:cs typeface="Arial"/>
                <a:sym typeface="Arial"/>
              </a:rPr>
              <a:t>Le poster associé est une proposition. Autant que possible, construisez-le avec le groupe en direct : </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notez les usages fonctionnels</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trouvez la pictographie qui est comprise en proposant des exemples</a:t>
            </a:r>
            <a:endParaRPr b="0" i="1"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1" lang="fr" sz="1100" u="none" cap="none" strike="noStrike">
                <a:solidFill>
                  <a:srgbClr val="213A8E"/>
                </a:solidFill>
                <a:latin typeface="Arial"/>
                <a:ea typeface="Arial"/>
                <a:cs typeface="Arial"/>
                <a:sym typeface="Arial"/>
              </a:rPr>
              <a:t>écrivez les réponses au fur et à mesure en utilisant une police sans empattement, type arial.</a:t>
            </a:r>
            <a:endParaRPr b="1" i="0" sz="1100" u="none" cap="none" strike="noStrike">
              <a:solidFill>
                <a:srgbClr val="213A8E"/>
              </a:solidFill>
              <a:latin typeface="Arial"/>
              <a:ea typeface="Arial"/>
              <a:cs typeface="Arial"/>
              <a:sym typeface="Arial"/>
            </a:endParaRPr>
          </a:p>
        </p:txBody>
      </p:sp>
      <p:sp>
        <p:nvSpPr>
          <p:cNvPr id="120" name="Google Shape;120;p3"/>
          <p:cNvSpPr/>
          <p:nvPr/>
        </p:nvSpPr>
        <p:spPr>
          <a:xfrm>
            <a:off x="247801" y="554709"/>
            <a:ext cx="271340" cy="353864"/>
          </a:xfrm>
          <a:custGeom>
            <a:rect b="b" l="l" r="r" t="t"/>
            <a:pathLst>
              <a:path extrusionOk="0" h="14052" w="10776">
                <a:moveTo>
                  <a:pt x="5388" y="0"/>
                </a:moveTo>
                <a:cubicBezTo>
                  <a:pt x="3939" y="0"/>
                  <a:pt x="2741" y="1071"/>
                  <a:pt x="2552" y="2489"/>
                </a:cubicBezTo>
                <a:lnTo>
                  <a:pt x="4569" y="2489"/>
                </a:lnTo>
                <a:cubicBezTo>
                  <a:pt x="4789" y="2489"/>
                  <a:pt x="5010" y="2678"/>
                  <a:pt x="5010" y="2867"/>
                </a:cubicBezTo>
                <a:cubicBezTo>
                  <a:pt x="5010" y="3056"/>
                  <a:pt x="4789" y="3277"/>
                  <a:pt x="4569" y="3277"/>
                </a:cubicBezTo>
                <a:lnTo>
                  <a:pt x="2489" y="3277"/>
                </a:lnTo>
                <a:lnTo>
                  <a:pt x="2489" y="4096"/>
                </a:lnTo>
                <a:lnTo>
                  <a:pt x="4569" y="4096"/>
                </a:lnTo>
                <a:cubicBezTo>
                  <a:pt x="4789" y="4096"/>
                  <a:pt x="5010" y="4285"/>
                  <a:pt x="5010" y="4537"/>
                </a:cubicBezTo>
                <a:cubicBezTo>
                  <a:pt x="5010" y="4757"/>
                  <a:pt x="4789" y="4915"/>
                  <a:pt x="4569" y="4915"/>
                </a:cubicBezTo>
                <a:lnTo>
                  <a:pt x="2489" y="4915"/>
                </a:lnTo>
                <a:lnTo>
                  <a:pt x="2489" y="5734"/>
                </a:lnTo>
                <a:lnTo>
                  <a:pt x="4569" y="5734"/>
                </a:lnTo>
                <a:cubicBezTo>
                  <a:pt x="4789" y="5734"/>
                  <a:pt x="5010" y="5955"/>
                  <a:pt x="5010" y="6144"/>
                </a:cubicBezTo>
                <a:cubicBezTo>
                  <a:pt x="5010" y="6396"/>
                  <a:pt x="4789" y="6585"/>
                  <a:pt x="4569" y="6585"/>
                </a:cubicBezTo>
                <a:lnTo>
                  <a:pt x="2552" y="6585"/>
                </a:lnTo>
                <a:cubicBezTo>
                  <a:pt x="2741" y="7845"/>
                  <a:pt x="3750" y="8822"/>
                  <a:pt x="5010" y="9011"/>
                </a:cubicBezTo>
                <a:lnTo>
                  <a:pt x="5010" y="9861"/>
                </a:lnTo>
                <a:cubicBezTo>
                  <a:pt x="2804" y="9641"/>
                  <a:pt x="1072" y="7876"/>
                  <a:pt x="851" y="5671"/>
                </a:cubicBezTo>
                <a:lnTo>
                  <a:pt x="851" y="5671"/>
                </a:lnTo>
                <a:cubicBezTo>
                  <a:pt x="977" y="5703"/>
                  <a:pt x="1135" y="5734"/>
                  <a:pt x="1261" y="5734"/>
                </a:cubicBezTo>
                <a:cubicBezTo>
                  <a:pt x="1418" y="5734"/>
                  <a:pt x="1544" y="5703"/>
                  <a:pt x="1702" y="5671"/>
                </a:cubicBezTo>
                <a:lnTo>
                  <a:pt x="1702" y="3340"/>
                </a:lnTo>
                <a:cubicBezTo>
                  <a:pt x="1576" y="3308"/>
                  <a:pt x="1418" y="3277"/>
                  <a:pt x="1261" y="3277"/>
                </a:cubicBezTo>
                <a:cubicBezTo>
                  <a:pt x="599" y="3277"/>
                  <a:pt x="0" y="3812"/>
                  <a:pt x="0" y="4537"/>
                </a:cubicBezTo>
                <a:lnTo>
                  <a:pt x="0" y="5356"/>
                </a:lnTo>
                <a:cubicBezTo>
                  <a:pt x="0" y="8191"/>
                  <a:pt x="2206" y="10523"/>
                  <a:pt x="4947" y="10712"/>
                </a:cubicBezTo>
                <a:lnTo>
                  <a:pt x="4947" y="11657"/>
                </a:lnTo>
                <a:cubicBezTo>
                  <a:pt x="4002" y="11846"/>
                  <a:pt x="3308" y="12697"/>
                  <a:pt x="3308" y="13673"/>
                </a:cubicBezTo>
                <a:cubicBezTo>
                  <a:pt x="3308" y="13894"/>
                  <a:pt x="3497" y="14051"/>
                  <a:pt x="3750" y="14051"/>
                </a:cubicBezTo>
                <a:lnTo>
                  <a:pt x="7058" y="14051"/>
                </a:lnTo>
                <a:cubicBezTo>
                  <a:pt x="7278" y="14051"/>
                  <a:pt x="7436" y="13862"/>
                  <a:pt x="7436" y="13673"/>
                </a:cubicBezTo>
                <a:cubicBezTo>
                  <a:pt x="7436" y="12697"/>
                  <a:pt x="6743" y="11815"/>
                  <a:pt x="5797" y="11657"/>
                </a:cubicBezTo>
                <a:lnTo>
                  <a:pt x="5797" y="10712"/>
                </a:lnTo>
                <a:cubicBezTo>
                  <a:pt x="8570" y="10523"/>
                  <a:pt x="10775" y="8191"/>
                  <a:pt x="10775" y="5356"/>
                </a:cubicBezTo>
                <a:lnTo>
                  <a:pt x="10775" y="4537"/>
                </a:lnTo>
                <a:cubicBezTo>
                  <a:pt x="10775" y="3875"/>
                  <a:pt x="10240" y="3277"/>
                  <a:pt x="9515" y="3277"/>
                </a:cubicBezTo>
                <a:cubicBezTo>
                  <a:pt x="9357" y="3277"/>
                  <a:pt x="9263" y="3308"/>
                  <a:pt x="9137" y="3340"/>
                </a:cubicBezTo>
                <a:lnTo>
                  <a:pt x="9137" y="5671"/>
                </a:lnTo>
                <a:cubicBezTo>
                  <a:pt x="9263" y="5703"/>
                  <a:pt x="9420" y="5734"/>
                  <a:pt x="9515" y="5734"/>
                </a:cubicBezTo>
                <a:cubicBezTo>
                  <a:pt x="9672" y="5734"/>
                  <a:pt x="9798" y="5703"/>
                  <a:pt x="9925" y="5671"/>
                </a:cubicBezTo>
                <a:lnTo>
                  <a:pt x="9925" y="5671"/>
                </a:lnTo>
                <a:cubicBezTo>
                  <a:pt x="9767" y="7876"/>
                  <a:pt x="8003" y="9641"/>
                  <a:pt x="5797" y="9861"/>
                </a:cubicBezTo>
                <a:lnTo>
                  <a:pt x="5797" y="9011"/>
                </a:lnTo>
                <a:cubicBezTo>
                  <a:pt x="7058" y="8822"/>
                  <a:pt x="8034" y="7845"/>
                  <a:pt x="8223" y="6585"/>
                </a:cubicBezTo>
                <a:lnTo>
                  <a:pt x="6207" y="6585"/>
                </a:lnTo>
                <a:cubicBezTo>
                  <a:pt x="5986" y="6585"/>
                  <a:pt x="5829" y="6396"/>
                  <a:pt x="5829" y="6144"/>
                </a:cubicBezTo>
                <a:cubicBezTo>
                  <a:pt x="5829" y="5892"/>
                  <a:pt x="6018" y="5734"/>
                  <a:pt x="6207" y="5734"/>
                </a:cubicBezTo>
                <a:lnTo>
                  <a:pt x="8318" y="5734"/>
                </a:lnTo>
                <a:lnTo>
                  <a:pt x="8318" y="4915"/>
                </a:lnTo>
                <a:lnTo>
                  <a:pt x="6207" y="4915"/>
                </a:lnTo>
                <a:cubicBezTo>
                  <a:pt x="5986" y="4915"/>
                  <a:pt x="5829" y="4726"/>
                  <a:pt x="5829" y="4537"/>
                </a:cubicBezTo>
                <a:cubicBezTo>
                  <a:pt x="5829" y="4285"/>
                  <a:pt x="6018" y="4096"/>
                  <a:pt x="6207" y="4096"/>
                </a:cubicBezTo>
                <a:lnTo>
                  <a:pt x="8318" y="4096"/>
                </a:lnTo>
                <a:lnTo>
                  <a:pt x="8318" y="3277"/>
                </a:lnTo>
                <a:lnTo>
                  <a:pt x="6207" y="3277"/>
                </a:lnTo>
                <a:cubicBezTo>
                  <a:pt x="5986" y="3277"/>
                  <a:pt x="5829" y="3056"/>
                  <a:pt x="5829" y="2867"/>
                </a:cubicBezTo>
                <a:cubicBezTo>
                  <a:pt x="5829" y="2678"/>
                  <a:pt x="6018" y="2489"/>
                  <a:pt x="6207" y="2489"/>
                </a:cubicBezTo>
                <a:lnTo>
                  <a:pt x="8223" y="2489"/>
                </a:lnTo>
                <a:cubicBezTo>
                  <a:pt x="8034" y="1071"/>
                  <a:pt x="6806" y="0"/>
                  <a:pt x="5388" y="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txBox="1"/>
          <p:nvPr/>
        </p:nvSpPr>
        <p:spPr>
          <a:xfrm>
            <a:off x="346202"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6EBEEB"/>
                </a:solidFill>
                <a:latin typeface="Arial"/>
                <a:ea typeface="Arial"/>
                <a:cs typeface="Arial"/>
                <a:sym typeface="Arial"/>
              </a:rPr>
              <a:t>Conseils</a:t>
            </a:r>
            <a:endParaRPr b="1" i="0" sz="2500" u="none" cap="none" strike="noStrike">
              <a:solidFill>
                <a:srgbClr val="6EBEEB"/>
              </a:solidFill>
              <a:latin typeface="Arial"/>
              <a:ea typeface="Arial"/>
              <a:cs typeface="Arial"/>
              <a:sym typeface="Arial"/>
            </a:endParaRPr>
          </a:p>
        </p:txBody>
      </p:sp>
      <p:sp>
        <p:nvSpPr>
          <p:cNvPr id="126" name="Google Shape;126;p4"/>
          <p:cNvSpPr txBox="1"/>
          <p:nvPr/>
        </p:nvSpPr>
        <p:spPr>
          <a:xfrm>
            <a:off x="1734000" y="4616350"/>
            <a:ext cx="4784400" cy="113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Quand votre atelier est construit avec des parties claires et précises, vous pouvez montrer visuellement la progression dans le temps. Pour des personnes présentant des troubles de la planification, de l’attention ou des formes d’anxiété, ça peut être rassurant de savoir “où on se trouve dans le temps”. </a:t>
            </a:r>
            <a:endParaRPr b="0" i="0" sz="1400" u="none" cap="none" strike="noStrike">
              <a:solidFill>
                <a:srgbClr val="213A8E"/>
              </a:solidFill>
              <a:latin typeface="Arial"/>
              <a:ea typeface="Arial"/>
              <a:cs typeface="Arial"/>
              <a:sym typeface="Arial"/>
            </a:endParaRPr>
          </a:p>
        </p:txBody>
      </p:sp>
      <p:sp>
        <p:nvSpPr>
          <p:cNvPr id="127" name="Google Shape;127;p4"/>
          <p:cNvSpPr txBox="1"/>
          <p:nvPr/>
        </p:nvSpPr>
        <p:spPr>
          <a:xfrm>
            <a:off x="406800" y="1173825"/>
            <a:ext cx="6039900" cy="204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1828800" marR="0" rtl="0" algn="l">
              <a:lnSpc>
                <a:spcPct val="100000"/>
              </a:lnSpc>
              <a:spcBef>
                <a:spcPts val="0"/>
              </a:spcBef>
              <a:spcAft>
                <a:spcPts val="0"/>
              </a:spcAft>
              <a:buClr>
                <a:schemeClr val="dk1"/>
              </a:buClr>
              <a:buSzPts val="1100"/>
              <a:buFont typeface="Barlow"/>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aux </a:t>
            </a:r>
            <a:r>
              <a:rPr lang="fr" sz="1100">
                <a:solidFill>
                  <a:srgbClr val="213A8E"/>
                </a:solidFill>
                <a:highlight>
                  <a:srgbClr val="FFFFFF"/>
                </a:highlight>
              </a:rPr>
              <a:t>stagiair</a:t>
            </a:r>
            <a:r>
              <a:rPr b="0" i="0" lang="fr" sz="1100" u="none" cap="none" strike="noStrike">
                <a:solidFill>
                  <a:srgbClr val="213A8E"/>
                </a:solidFill>
                <a:highlight>
                  <a:srgbClr val="FFFFFF"/>
                </a:highlight>
                <a:latin typeface="Arial"/>
                <a:ea typeface="Arial"/>
                <a:cs typeface="Arial"/>
                <a:sym typeface="Arial"/>
              </a:rPr>
              <a:t>es le cas échéant.</a:t>
            </a:r>
            <a:endParaRPr b="0" i="0" sz="1400" u="none" cap="none" strike="noStrike">
              <a:solidFill>
                <a:srgbClr val="000000"/>
              </a:solidFill>
              <a:latin typeface="Arial"/>
              <a:ea typeface="Arial"/>
              <a:cs typeface="Arial"/>
              <a:sym typeface="Arial"/>
            </a:endParaRPr>
          </a:p>
        </p:txBody>
      </p:sp>
      <p:sp>
        <p:nvSpPr>
          <p:cNvPr id="128" name="Google Shape;128;p4"/>
          <p:cNvSpPr txBox="1"/>
          <p:nvPr/>
        </p:nvSpPr>
        <p:spPr>
          <a:xfrm>
            <a:off x="363675" y="3415725"/>
            <a:ext cx="5113200" cy="8619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100"/>
              <a:buFont typeface="Arial"/>
              <a:buNone/>
            </a:pPr>
            <a:r>
              <a:t/>
            </a:r>
            <a:endParaRPr b="0" i="1" sz="1100" u="none" cap="none" strike="noStrike">
              <a:solidFill>
                <a:schemeClr val="dk1"/>
              </a:solidFill>
              <a:highlight>
                <a:srgbClr val="FFFFFF"/>
              </a:highlight>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les </a:t>
            </a:r>
            <a:r>
              <a:rPr lang="fr" sz="1100">
                <a:solidFill>
                  <a:srgbClr val="213A8E"/>
                </a:solidFill>
                <a:highlight>
                  <a:srgbClr val="FFFFFF"/>
                </a:highlight>
              </a:rPr>
              <a:t>stagiaires</a:t>
            </a:r>
            <a:r>
              <a:rPr b="0" i="0" lang="fr" sz="1100" u="none" cap="none" strike="noStrike">
                <a:solidFill>
                  <a:srgbClr val="213A8E"/>
                </a:solidFill>
                <a:highlight>
                  <a:srgbClr val="FFFFFF"/>
                </a:highlight>
                <a:latin typeface="Arial"/>
                <a:ea typeface="Arial"/>
                <a:cs typeface="Arial"/>
                <a:sym typeface="Arial"/>
              </a:rPr>
              <a:t>, gardez l’oeil et proposez des pauses ou des aides au besoin.</a:t>
            </a:r>
            <a:endParaRPr b="0" i="1" sz="1100" u="none" cap="none" strike="noStrike">
              <a:solidFill>
                <a:schemeClr val="dk1"/>
              </a:solidFill>
              <a:highlight>
                <a:srgbClr val="FFFFFF"/>
              </a:highlight>
              <a:latin typeface="Barlow"/>
              <a:ea typeface="Barlow"/>
              <a:cs typeface="Barlow"/>
              <a:sym typeface="Barlow"/>
            </a:endParaRPr>
          </a:p>
        </p:txBody>
      </p:sp>
      <p:pic>
        <p:nvPicPr>
          <p:cNvPr id="129" name="Google Shape;129;p4"/>
          <p:cNvPicPr preferRelativeResize="0"/>
          <p:nvPr/>
        </p:nvPicPr>
        <p:blipFill rotWithShape="1">
          <a:blip r:embed="rId3">
            <a:alphaModFix/>
          </a:blip>
          <a:srcRect b="0" l="0" r="0" t="0"/>
          <a:stretch/>
        </p:blipFill>
        <p:spPr>
          <a:xfrm>
            <a:off x="545175" y="4555698"/>
            <a:ext cx="1031419" cy="1031400"/>
          </a:xfrm>
          <a:prstGeom prst="rect">
            <a:avLst/>
          </a:prstGeom>
          <a:noFill/>
          <a:ln>
            <a:noFill/>
          </a:ln>
        </p:spPr>
      </p:pic>
      <p:sp>
        <p:nvSpPr>
          <p:cNvPr id="130" name="Google Shape;130;p4"/>
          <p:cNvSpPr txBox="1"/>
          <p:nvPr/>
        </p:nvSpPr>
        <p:spPr>
          <a:xfrm rot="5400000">
            <a:off x="5895600" y="8026125"/>
            <a:ext cx="24648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31" name="Google Shape;131;p4"/>
          <p:cNvSpPr txBox="1"/>
          <p:nvPr/>
        </p:nvSpPr>
        <p:spPr>
          <a:xfrm>
            <a:off x="363663" y="6144450"/>
            <a:ext cx="47844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Demandez régulièrement aux </a:t>
            </a:r>
            <a:r>
              <a:rPr lang="fr" sz="1100">
                <a:solidFill>
                  <a:srgbClr val="213A8E"/>
                </a:solidFill>
                <a:highlight>
                  <a:srgbClr val="FFFFFF"/>
                </a:highlight>
              </a:rPr>
              <a:t>stagiaires </a:t>
            </a:r>
            <a:r>
              <a:rPr b="0" i="0" lang="fr" sz="1100" u="none" cap="none" strike="noStrike">
                <a:solidFill>
                  <a:srgbClr val="213A8E"/>
                </a:solidFill>
                <a:highlight>
                  <a:srgbClr val="FFFFFF"/>
                </a:highlight>
                <a:latin typeface="Arial"/>
                <a:ea typeface="Arial"/>
                <a:cs typeface="Arial"/>
                <a:sym typeface="Arial"/>
              </a:rPr>
              <a:t>de reformuler ce que vous dites, ce qu’elles font, ce qu’elles vont faire, etc. par divers moyens (oral, écrit, montrer, etc.). Ça facilite “l’inscription” dans la mémoire.</a:t>
            </a:r>
            <a:endParaRPr b="0" i="0" sz="1100" u="none" cap="none" strike="noStrike">
              <a:solidFill>
                <a:srgbClr val="213A8E"/>
              </a:solidFill>
              <a:latin typeface="Arial"/>
              <a:ea typeface="Arial"/>
              <a:cs typeface="Arial"/>
              <a:sym typeface="Arial"/>
            </a:endParaRPr>
          </a:p>
        </p:txBody>
      </p:sp>
      <p:pic>
        <p:nvPicPr>
          <p:cNvPr id="132" name="Google Shape;132;p4"/>
          <p:cNvPicPr preferRelativeResize="0"/>
          <p:nvPr/>
        </p:nvPicPr>
        <p:blipFill rotWithShape="1">
          <a:blip r:embed="rId4">
            <a:alphaModFix/>
          </a:blip>
          <a:srcRect b="0" l="0" r="0" t="0"/>
          <a:stretch/>
        </p:blipFill>
        <p:spPr>
          <a:xfrm>
            <a:off x="5448075" y="5940848"/>
            <a:ext cx="998625" cy="998604"/>
          </a:xfrm>
          <a:prstGeom prst="rect">
            <a:avLst/>
          </a:prstGeom>
          <a:noFill/>
          <a:ln>
            <a:noFill/>
          </a:ln>
        </p:spPr>
      </p:pic>
      <p:pic>
        <p:nvPicPr>
          <p:cNvPr id="133" name="Google Shape;133;p4"/>
          <p:cNvPicPr preferRelativeResize="0"/>
          <p:nvPr/>
        </p:nvPicPr>
        <p:blipFill rotWithShape="1">
          <a:blip r:embed="rId5">
            <a:alphaModFix/>
          </a:blip>
          <a:srcRect b="0" l="0" r="0" t="0"/>
          <a:stretch/>
        </p:blipFill>
        <p:spPr>
          <a:xfrm>
            <a:off x="406800" y="1677075"/>
            <a:ext cx="1308175" cy="1308175"/>
          </a:xfrm>
          <a:prstGeom prst="rect">
            <a:avLst/>
          </a:prstGeom>
          <a:noFill/>
          <a:ln>
            <a:noFill/>
          </a:ln>
        </p:spPr>
      </p:pic>
      <p:pic>
        <p:nvPicPr>
          <p:cNvPr id="134" name="Google Shape;134;p4"/>
          <p:cNvPicPr preferRelativeResize="0"/>
          <p:nvPr/>
        </p:nvPicPr>
        <p:blipFill rotWithShape="1">
          <a:blip r:embed="rId6">
            <a:alphaModFix/>
          </a:blip>
          <a:srcRect b="0" l="0" r="0" t="0"/>
          <a:stretch/>
        </p:blipFill>
        <p:spPr>
          <a:xfrm>
            <a:off x="5534025" y="3311925"/>
            <a:ext cx="917100" cy="917100"/>
          </a:xfrm>
          <a:prstGeom prst="rect">
            <a:avLst/>
          </a:prstGeom>
          <a:noFill/>
          <a:ln>
            <a:noFill/>
          </a:ln>
        </p:spPr>
      </p:pic>
      <p:sp>
        <p:nvSpPr>
          <p:cNvPr id="135" name="Google Shape;135;p4"/>
          <p:cNvSpPr/>
          <p:nvPr/>
        </p:nvSpPr>
        <p:spPr>
          <a:xfrm>
            <a:off x="7029601" y="478509"/>
            <a:ext cx="271340" cy="353864"/>
          </a:xfrm>
          <a:custGeom>
            <a:rect b="b" l="l" r="r" t="t"/>
            <a:pathLst>
              <a:path extrusionOk="0" h="14052" w="10776">
                <a:moveTo>
                  <a:pt x="5388" y="0"/>
                </a:moveTo>
                <a:cubicBezTo>
                  <a:pt x="3939" y="0"/>
                  <a:pt x="2741" y="1071"/>
                  <a:pt x="2552" y="2489"/>
                </a:cubicBezTo>
                <a:lnTo>
                  <a:pt x="4569" y="2489"/>
                </a:lnTo>
                <a:cubicBezTo>
                  <a:pt x="4789" y="2489"/>
                  <a:pt x="5010" y="2678"/>
                  <a:pt x="5010" y="2867"/>
                </a:cubicBezTo>
                <a:cubicBezTo>
                  <a:pt x="5010" y="3056"/>
                  <a:pt x="4789" y="3277"/>
                  <a:pt x="4569" y="3277"/>
                </a:cubicBezTo>
                <a:lnTo>
                  <a:pt x="2489" y="3277"/>
                </a:lnTo>
                <a:lnTo>
                  <a:pt x="2489" y="4096"/>
                </a:lnTo>
                <a:lnTo>
                  <a:pt x="4569" y="4096"/>
                </a:lnTo>
                <a:cubicBezTo>
                  <a:pt x="4789" y="4096"/>
                  <a:pt x="5010" y="4285"/>
                  <a:pt x="5010" y="4537"/>
                </a:cubicBezTo>
                <a:cubicBezTo>
                  <a:pt x="5010" y="4757"/>
                  <a:pt x="4789" y="4915"/>
                  <a:pt x="4569" y="4915"/>
                </a:cubicBezTo>
                <a:lnTo>
                  <a:pt x="2489" y="4915"/>
                </a:lnTo>
                <a:lnTo>
                  <a:pt x="2489" y="5734"/>
                </a:lnTo>
                <a:lnTo>
                  <a:pt x="4569" y="5734"/>
                </a:lnTo>
                <a:cubicBezTo>
                  <a:pt x="4789" y="5734"/>
                  <a:pt x="5010" y="5955"/>
                  <a:pt x="5010" y="6144"/>
                </a:cubicBezTo>
                <a:cubicBezTo>
                  <a:pt x="5010" y="6396"/>
                  <a:pt x="4789" y="6585"/>
                  <a:pt x="4569" y="6585"/>
                </a:cubicBezTo>
                <a:lnTo>
                  <a:pt x="2552" y="6585"/>
                </a:lnTo>
                <a:cubicBezTo>
                  <a:pt x="2741" y="7845"/>
                  <a:pt x="3750" y="8822"/>
                  <a:pt x="5010" y="9011"/>
                </a:cubicBezTo>
                <a:lnTo>
                  <a:pt x="5010" y="9861"/>
                </a:lnTo>
                <a:cubicBezTo>
                  <a:pt x="2804" y="9641"/>
                  <a:pt x="1072" y="7876"/>
                  <a:pt x="851" y="5671"/>
                </a:cubicBezTo>
                <a:lnTo>
                  <a:pt x="851" y="5671"/>
                </a:lnTo>
                <a:cubicBezTo>
                  <a:pt x="977" y="5703"/>
                  <a:pt x="1135" y="5734"/>
                  <a:pt x="1261" y="5734"/>
                </a:cubicBezTo>
                <a:cubicBezTo>
                  <a:pt x="1418" y="5734"/>
                  <a:pt x="1544" y="5703"/>
                  <a:pt x="1702" y="5671"/>
                </a:cubicBezTo>
                <a:lnTo>
                  <a:pt x="1702" y="3340"/>
                </a:lnTo>
                <a:cubicBezTo>
                  <a:pt x="1576" y="3308"/>
                  <a:pt x="1418" y="3277"/>
                  <a:pt x="1261" y="3277"/>
                </a:cubicBezTo>
                <a:cubicBezTo>
                  <a:pt x="599" y="3277"/>
                  <a:pt x="0" y="3812"/>
                  <a:pt x="0" y="4537"/>
                </a:cubicBezTo>
                <a:lnTo>
                  <a:pt x="0" y="5356"/>
                </a:lnTo>
                <a:cubicBezTo>
                  <a:pt x="0" y="8191"/>
                  <a:pt x="2206" y="10523"/>
                  <a:pt x="4947" y="10712"/>
                </a:cubicBezTo>
                <a:lnTo>
                  <a:pt x="4947" y="11657"/>
                </a:lnTo>
                <a:cubicBezTo>
                  <a:pt x="4002" y="11846"/>
                  <a:pt x="3308" y="12697"/>
                  <a:pt x="3308" y="13673"/>
                </a:cubicBezTo>
                <a:cubicBezTo>
                  <a:pt x="3308" y="13894"/>
                  <a:pt x="3497" y="14051"/>
                  <a:pt x="3750" y="14051"/>
                </a:cubicBezTo>
                <a:lnTo>
                  <a:pt x="7058" y="14051"/>
                </a:lnTo>
                <a:cubicBezTo>
                  <a:pt x="7278" y="14051"/>
                  <a:pt x="7436" y="13862"/>
                  <a:pt x="7436" y="13673"/>
                </a:cubicBezTo>
                <a:cubicBezTo>
                  <a:pt x="7436" y="12697"/>
                  <a:pt x="6743" y="11815"/>
                  <a:pt x="5797" y="11657"/>
                </a:cubicBezTo>
                <a:lnTo>
                  <a:pt x="5797" y="10712"/>
                </a:lnTo>
                <a:cubicBezTo>
                  <a:pt x="8570" y="10523"/>
                  <a:pt x="10775" y="8191"/>
                  <a:pt x="10775" y="5356"/>
                </a:cubicBezTo>
                <a:lnTo>
                  <a:pt x="10775" y="4537"/>
                </a:lnTo>
                <a:cubicBezTo>
                  <a:pt x="10775" y="3875"/>
                  <a:pt x="10240" y="3277"/>
                  <a:pt x="9515" y="3277"/>
                </a:cubicBezTo>
                <a:cubicBezTo>
                  <a:pt x="9357" y="3277"/>
                  <a:pt x="9263" y="3308"/>
                  <a:pt x="9137" y="3340"/>
                </a:cubicBezTo>
                <a:lnTo>
                  <a:pt x="9137" y="5671"/>
                </a:lnTo>
                <a:cubicBezTo>
                  <a:pt x="9263" y="5703"/>
                  <a:pt x="9420" y="5734"/>
                  <a:pt x="9515" y="5734"/>
                </a:cubicBezTo>
                <a:cubicBezTo>
                  <a:pt x="9672" y="5734"/>
                  <a:pt x="9798" y="5703"/>
                  <a:pt x="9925" y="5671"/>
                </a:cubicBezTo>
                <a:lnTo>
                  <a:pt x="9925" y="5671"/>
                </a:lnTo>
                <a:cubicBezTo>
                  <a:pt x="9767" y="7876"/>
                  <a:pt x="8003" y="9641"/>
                  <a:pt x="5797" y="9861"/>
                </a:cubicBezTo>
                <a:lnTo>
                  <a:pt x="5797" y="9011"/>
                </a:lnTo>
                <a:cubicBezTo>
                  <a:pt x="7058" y="8822"/>
                  <a:pt x="8034" y="7845"/>
                  <a:pt x="8223" y="6585"/>
                </a:cubicBezTo>
                <a:lnTo>
                  <a:pt x="6207" y="6585"/>
                </a:lnTo>
                <a:cubicBezTo>
                  <a:pt x="5986" y="6585"/>
                  <a:pt x="5829" y="6396"/>
                  <a:pt x="5829" y="6144"/>
                </a:cubicBezTo>
                <a:cubicBezTo>
                  <a:pt x="5829" y="5892"/>
                  <a:pt x="6018" y="5734"/>
                  <a:pt x="6207" y="5734"/>
                </a:cubicBezTo>
                <a:lnTo>
                  <a:pt x="8318" y="5734"/>
                </a:lnTo>
                <a:lnTo>
                  <a:pt x="8318" y="4915"/>
                </a:lnTo>
                <a:lnTo>
                  <a:pt x="6207" y="4915"/>
                </a:lnTo>
                <a:cubicBezTo>
                  <a:pt x="5986" y="4915"/>
                  <a:pt x="5829" y="4726"/>
                  <a:pt x="5829" y="4537"/>
                </a:cubicBezTo>
                <a:cubicBezTo>
                  <a:pt x="5829" y="4285"/>
                  <a:pt x="6018" y="4096"/>
                  <a:pt x="6207" y="4096"/>
                </a:cubicBezTo>
                <a:lnTo>
                  <a:pt x="8318" y="4096"/>
                </a:lnTo>
                <a:lnTo>
                  <a:pt x="8318" y="3277"/>
                </a:lnTo>
                <a:lnTo>
                  <a:pt x="6207" y="3277"/>
                </a:lnTo>
                <a:cubicBezTo>
                  <a:pt x="5986" y="3277"/>
                  <a:pt x="5829" y="3056"/>
                  <a:pt x="5829" y="2867"/>
                </a:cubicBezTo>
                <a:cubicBezTo>
                  <a:pt x="5829" y="2678"/>
                  <a:pt x="6018" y="2489"/>
                  <a:pt x="6207" y="2489"/>
                </a:cubicBezTo>
                <a:lnTo>
                  <a:pt x="8223" y="2489"/>
                </a:lnTo>
                <a:cubicBezTo>
                  <a:pt x="8034" y="1071"/>
                  <a:pt x="6806" y="0"/>
                  <a:pt x="5388" y="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6EBEE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